
<file path=[Content_Types].xml><?xml version="1.0" encoding="utf-8"?>
<Types xmlns="http://schemas.openxmlformats.org/package/2006/content-types">
  <Default Extension="xml" ContentType="application/xml"/>
  <Default Extension="mp4" ContentType="audio/unknown"/>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2.mp4" ContentType="video/mp4"/>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p:scale>
          <a:sx n="114" d="100"/>
          <a:sy n="114" d="100"/>
        </p:scale>
        <p:origin x="1016" y="3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iragino Kaku Gothic ProN W3" charset="-128"/>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iragino Kaku Gothic ProN W3" charset="-128"/>
              </a:defRPr>
            </a:lvl1pPr>
          </a:lstStyle>
          <a:p>
            <a:fld id="{E6D93CBA-7860-204B-8889-43667E06306B}" type="datetimeFigureOut">
              <a:rPr lang="en-US" smtClean="0"/>
              <a:pPr/>
              <a:t>12/30/17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iragino Kaku Gothic ProN W3" charset="-128"/>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iragino Kaku Gothic ProN W3" charset="-128"/>
              </a:defRPr>
            </a:lvl1pPr>
          </a:lstStyle>
          <a:p>
            <a:fld id="{453C13DA-87C6-B44F-AC9E-D476663340D0}" type="slidenum">
              <a:rPr lang="en-US" smtClean="0"/>
              <a:pPr/>
              <a:t>‹#›</a:t>
            </a:fld>
            <a:endParaRPr lang="en-US" dirty="0"/>
          </a:p>
        </p:txBody>
      </p:sp>
    </p:spTree>
    <p:extLst>
      <p:ext uri="{BB962C8B-B14F-4D97-AF65-F5344CB8AC3E}">
        <p14:creationId xmlns:p14="http://schemas.microsoft.com/office/powerpoint/2010/main" val="142021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iragino Kaku Gothic ProN W3" charset="-128"/>
        <a:ea typeface="+mn-ea"/>
        <a:cs typeface="+mn-cs"/>
      </a:defRPr>
    </a:lvl1pPr>
    <a:lvl2pPr marL="457200" algn="l" defTabSz="914400" rtl="0" eaLnBrk="1" latinLnBrk="0" hangingPunct="1">
      <a:defRPr sz="1200" b="0" i="0" kern="1200">
        <a:solidFill>
          <a:schemeClr val="tx1"/>
        </a:solidFill>
        <a:latin typeface="Hiragino Kaku Gothic ProN W3" charset="-128"/>
        <a:ea typeface="+mn-ea"/>
        <a:cs typeface="+mn-cs"/>
      </a:defRPr>
    </a:lvl2pPr>
    <a:lvl3pPr marL="914400" algn="l" defTabSz="914400" rtl="0" eaLnBrk="1" latinLnBrk="0" hangingPunct="1">
      <a:defRPr sz="1200" b="0" i="0" kern="1200">
        <a:solidFill>
          <a:schemeClr val="tx1"/>
        </a:solidFill>
        <a:latin typeface="Hiragino Kaku Gothic ProN W3" charset="-128"/>
        <a:ea typeface="+mn-ea"/>
        <a:cs typeface="+mn-cs"/>
      </a:defRPr>
    </a:lvl3pPr>
    <a:lvl4pPr marL="1371600" algn="l" defTabSz="914400" rtl="0" eaLnBrk="1" latinLnBrk="0" hangingPunct="1">
      <a:defRPr sz="1200" b="0" i="0" kern="1200">
        <a:solidFill>
          <a:schemeClr val="tx1"/>
        </a:solidFill>
        <a:latin typeface="Hiragino Kaku Gothic ProN W3" charset="-128"/>
        <a:ea typeface="+mn-ea"/>
        <a:cs typeface="+mn-cs"/>
      </a:defRPr>
    </a:lvl4pPr>
    <a:lvl5pPr marL="1828800" algn="l" defTabSz="914400" rtl="0" eaLnBrk="1" latinLnBrk="0" hangingPunct="1">
      <a:defRPr sz="1200" b="0" i="0" kern="1200">
        <a:solidFill>
          <a:schemeClr val="tx1"/>
        </a:solidFill>
        <a:latin typeface="Hiragino Kaku Gothic ProN W3" charset="-12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en-US" baseline="0" dirty="0" smtClean="0"/>
              <a:t> class come to piano and quiz them.</a:t>
            </a:r>
            <a:endParaRPr lang="en-US" dirty="0"/>
          </a:p>
        </p:txBody>
      </p:sp>
      <p:sp>
        <p:nvSpPr>
          <p:cNvPr id="4" name="Slide Number Placeholder 3"/>
          <p:cNvSpPr>
            <a:spLocks noGrp="1"/>
          </p:cNvSpPr>
          <p:nvPr>
            <p:ph type="sldNum" sz="quarter" idx="10"/>
          </p:nvPr>
        </p:nvSpPr>
        <p:spPr/>
        <p:txBody>
          <a:bodyPr/>
          <a:lstStyle/>
          <a:p>
            <a:fld id="{453C13DA-87C6-B44F-AC9E-D476663340D0}" type="slidenum">
              <a:rPr lang="en-US" smtClean="0"/>
              <a:t>3</a:t>
            </a:fld>
            <a:endParaRPr lang="en-US"/>
          </a:p>
        </p:txBody>
      </p:sp>
    </p:spTree>
    <p:extLst>
      <p:ext uri="{BB962C8B-B14F-4D97-AF65-F5344CB8AC3E}">
        <p14:creationId xmlns:p14="http://schemas.microsoft.com/office/powerpoint/2010/main" val="203893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C13DA-87C6-B44F-AC9E-D476663340D0}" type="slidenum">
              <a:rPr lang="en-US" smtClean="0"/>
              <a:pPr/>
              <a:t>6</a:t>
            </a:fld>
            <a:endParaRPr lang="en-US" dirty="0"/>
          </a:p>
        </p:txBody>
      </p:sp>
    </p:spTree>
    <p:extLst>
      <p:ext uri="{BB962C8B-B14F-4D97-AF65-F5344CB8AC3E}">
        <p14:creationId xmlns:p14="http://schemas.microsoft.com/office/powerpoint/2010/main" val="4600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C13DA-87C6-B44F-AC9E-D476663340D0}" type="slidenum">
              <a:rPr lang="en-US" smtClean="0"/>
              <a:pPr/>
              <a:t>10</a:t>
            </a:fld>
            <a:endParaRPr lang="en-US" dirty="0"/>
          </a:p>
        </p:txBody>
      </p:sp>
    </p:spTree>
    <p:extLst>
      <p:ext uri="{BB962C8B-B14F-4D97-AF65-F5344CB8AC3E}">
        <p14:creationId xmlns:p14="http://schemas.microsoft.com/office/powerpoint/2010/main" val="97321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C13DA-87C6-B44F-AC9E-D476663340D0}" type="slidenum">
              <a:rPr lang="en-US" smtClean="0"/>
              <a:pPr/>
              <a:t>21</a:t>
            </a:fld>
            <a:endParaRPr lang="en-US" dirty="0"/>
          </a:p>
        </p:txBody>
      </p:sp>
    </p:spTree>
    <p:extLst>
      <p:ext uri="{BB962C8B-B14F-4D97-AF65-F5344CB8AC3E}">
        <p14:creationId xmlns:p14="http://schemas.microsoft.com/office/powerpoint/2010/main" val="87608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60ABDF-E850-0748-B156-764C2E35B62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0ABDF-E850-0748-B156-764C2E35B62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0ABDF-E850-0748-B156-764C2E35B62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0ABDF-E850-0748-B156-764C2E35B62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60ABDF-E850-0748-B156-764C2E35B62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60ABDF-E850-0748-B156-764C2E35B62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60ABDF-E850-0748-B156-764C2E35B62C}" type="datetimeFigureOut">
              <a:rPr lang="en-US" smtClean="0"/>
              <a:t>12/30/17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60ABDF-E850-0748-B156-764C2E35B62C}" type="datetimeFigureOut">
              <a:rPr lang="en-US" smtClean="0"/>
              <a:t>12/30/17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BDF-E850-0748-B156-764C2E35B62C}" type="datetimeFigureOut">
              <a:rPr lang="en-US" smtClean="0"/>
              <a:t>12/30/17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60ABDF-E850-0748-B156-764C2E35B62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60ABDF-E850-0748-B156-764C2E35B62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642E6E-7AAB-BB4C-ACA2-68397B0EA69C}"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iragino Kaku Gothic ProN W3" charset="-128"/>
              </a:defRPr>
            </a:lvl1pPr>
          </a:lstStyle>
          <a:p>
            <a:fld id="{0560ABDF-E850-0748-B156-764C2E35B62C}" type="datetimeFigureOut">
              <a:rPr lang="en-US" smtClean="0"/>
              <a:pPr/>
              <a:t>12/30/17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iragino Kaku Gothic ProN W3" charset="-128"/>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iragino Kaku Gothic ProN W3" charset="-128"/>
              </a:defRPr>
            </a:lvl1pPr>
          </a:lstStyle>
          <a:p>
            <a:fld id="{C0642E6E-7AAB-BB4C-ACA2-68397B0EA69C}" type="slidenum">
              <a:rPr lang="en-US" smtClean="0"/>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Hiragino Kaku Gothic ProN W3" charset="-128"/>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iragino Kaku Gothic ProN W3" charset="-128"/>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iragino Kaku Gothic ProN W3" charset="-128"/>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iragino Kaku Gothic ProN W3" charset="-128"/>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iragino Kaku Gothic ProN W3" charset="-128"/>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iragino Kaku Gothic ProN W3" charset="-128"/>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usictheory.net/exercis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usictheory.net/exercises"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microsoft.com/office/2007/relationships/media" Target="../media/media1.mp4"/><Relationship Id="rId2" Type="http://schemas.openxmlformats.org/officeDocument/2006/relationships/audi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a:t>
            </a:r>
            <a:br>
              <a:rPr lang="en-US" dirty="0" smtClean="0"/>
            </a:br>
            <a:r>
              <a:rPr lang="en-US" dirty="0" smtClean="0"/>
              <a:t>Elements of Pitch</a:t>
            </a:r>
            <a:endParaRPr lang="en-US" dirty="0"/>
          </a:p>
        </p:txBody>
      </p:sp>
      <p:sp>
        <p:nvSpPr>
          <p:cNvPr id="3" name="Subtitle 2"/>
          <p:cNvSpPr>
            <a:spLocks noGrp="1"/>
          </p:cNvSpPr>
          <p:nvPr>
            <p:ph type="subTitle" idx="1"/>
          </p:nvPr>
        </p:nvSpPr>
        <p:spPr/>
        <p:txBody>
          <a:bodyPr/>
          <a:lstStyle/>
          <a:p>
            <a:r>
              <a:rPr lang="en-US" dirty="0" smtClean="0"/>
              <a:t>MUS 112</a:t>
            </a:r>
          </a:p>
          <a:p>
            <a:r>
              <a:rPr lang="en-US" dirty="0" smtClean="0"/>
              <a:t>January 23, 2017</a:t>
            </a:r>
            <a:endParaRPr lang="en-US" dirty="0"/>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a:t>
            </a:r>
            <a:r>
              <a:rPr lang="mr-IN" dirty="0" smtClean="0"/>
              <a:t>…</a:t>
            </a:r>
            <a:r>
              <a:rPr lang="en-US" dirty="0" smtClean="0"/>
              <a:t> Back to Scales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326" y="4590541"/>
            <a:ext cx="8705752" cy="2400935"/>
          </a:xfrm>
          <a:prstGeom prst="rect">
            <a:avLst/>
          </a:prstGeom>
        </p:spPr>
      </p:pic>
      <p:sp>
        <p:nvSpPr>
          <p:cNvPr id="3" name="Content Placeholder 2"/>
          <p:cNvSpPr>
            <a:spLocks noGrp="1"/>
          </p:cNvSpPr>
          <p:nvPr>
            <p:ph idx="1"/>
          </p:nvPr>
        </p:nvSpPr>
        <p:spPr>
          <a:xfrm>
            <a:off x="838200" y="1459865"/>
            <a:ext cx="10515600" cy="3393489"/>
          </a:xfrm>
        </p:spPr>
        <p:txBody>
          <a:bodyPr>
            <a:normAutofit lnSpcReduction="10000"/>
          </a:bodyPr>
          <a:lstStyle/>
          <a:p>
            <a:r>
              <a:rPr lang="en-US" dirty="0" smtClean="0"/>
              <a:t>Major and minor scales are </a:t>
            </a:r>
            <a:r>
              <a:rPr lang="en-US" dirty="0" err="1" smtClean="0"/>
              <a:t>specfic</a:t>
            </a:r>
            <a:r>
              <a:rPr lang="en-US" dirty="0" smtClean="0"/>
              <a:t> patterns of whole steps and half steps</a:t>
            </a:r>
          </a:p>
          <a:p>
            <a:pPr lvl="1"/>
            <a:r>
              <a:rPr lang="en-US" b="1" u="sng" dirty="0" smtClean="0"/>
              <a:t>Half Step (h)</a:t>
            </a:r>
            <a:r>
              <a:rPr lang="en-US" dirty="0" smtClean="0"/>
              <a:t>: the smallest musical interval</a:t>
            </a:r>
          </a:p>
          <a:p>
            <a:pPr lvl="2"/>
            <a:r>
              <a:rPr lang="en-US" dirty="0" smtClean="0"/>
              <a:t>The distance from one key on the piano to the very next key</a:t>
            </a:r>
          </a:p>
          <a:p>
            <a:pPr lvl="1"/>
            <a:r>
              <a:rPr lang="en-US" b="1" u="sng" dirty="0" smtClean="0"/>
              <a:t>Whole Step (w)</a:t>
            </a:r>
            <a:r>
              <a:rPr lang="en-US" dirty="0" smtClean="0"/>
              <a:t>: equal two half-steps</a:t>
            </a:r>
          </a:p>
          <a:p>
            <a:pPr lvl="2"/>
            <a:r>
              <a:rPr lang="en-US" dirty="0" smtClean="0"/>
              <a:t>The next to smallest musical interval</a:t>
            </a:r>
          </a:p>
          <a:p>
            <a:r>
              <a:rPr lang="en-US" b="1" dirty="0" smtClean="0"/>
              <a:t>Major Scale: w w h w w w h</a:t>
            </a:r>
          </a:p>
          <a:p>
            <a:pPr lvl="1"/>
            <a:r>
              <a:rPr lang="en-US" b="1" dirty="0" smtClean="0"/>
              <a:t>We find this pattern on the white keys of the piano when starting on C</a:t>
            </a:r>
            <a:endParaRPr lang="en-US" b="1" dirty="0"/>
          </a:p>
          <a:p>
            <a:pPr lvl="1"/>
            <a:endParaRPr lang="en-US" dirty="0" smtClean="0"/>
          </a:p>
          <a:p>
            <a:pPr lvl="2"/>
            <a:endParaRPr lang="en-US" dirty="0" smtClean="0"/>
          </a:p>
          <a:p>
            <a:pPr lvl="2"/>
            <a:endParaRPr lang="en-US" dirty="0"/>
          </a:p>
          <a:p>
            <a:endParaRPr lang="en-US" dirty="0"/>
          </a:p>
        </p:txBody>
      </p:sp>
    </p:spTree>
    <p:extLst>
      <p:ext uri="{BB962C8B-B14F-4D97-AF65-F5344CB8AC3E}">
        <p14:creationId xmlns:p14="http://schemas.microsoft.com/office/powerpoint/2010/main" val="10943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953" y="4375943"/>
            <a:ext cx="7585026" cy="2482057"/>
          </a:xfrm>
          <a:prstGeom prst="rect">
            <a:avLst/>
          </a:prstGeom>
        </p:spPr>
      </p:pic>
      <p:sp>
        <p:nvSpPr>
          <p:cNvPr id="2" name="Title 1"/>
          <p:cNvSpPr>
            <a:spLocks noGrp="1"/>
          </p:cNvSpPr>
          <p:nvPr>
            <p:ph type="title"/>
          </p:nvPr>
        </p:nvSpPr>
        <p:spPr/>
        <p:txBody>
          <a:bodyPr/>
          <a:lstStyle/>
          <a:p>
            <a:r>
              <a:rPr lang="en-US" dirty="0" smtClean="0"/>
              <a:t>Major Scales</a:t>
            </a:r>
            <a:endParaRPr lang="en-US" dirty="0"/>
          </a:p>
        </p:txBody>
      </p:sp>
      <p:sp>
        <p:nvSpPr>
          <p:cNvPr id="3" name="Content Placeholder 2"/>
          <p:cNvSpPr>
            <a:spLocks noGrp="1"/>
          </p:cNvSpPr>
          <p:nvPr>
            <p:ph idx="1"/>
          </p:nvPr>
        </p:nvSpPr>
        <p:spPr>
          <a:xfrm>
            <a:off x="838200" y="1825625"/>
            <a:ext cx="10515600" cy="2718240"/>
          </a:xfrm>
        </p:spPr>
        <p:txBody>
          <a:bodyPr/>
          <a:lstStyle/>
          <a:p>
            <a:r>
              <a:rPr lang="en-US" dirty="0"/>
              <a:t>You can see from this diagram that half steps in the major scale occur only between scale degrees </a:t>
            </a:r>
            <a:r>
              <a:rPr lang="en-US" dirty="0" smtClean="0"/>
              <a:t>^3 </a:t>
            </a:r>
            <a:r>
              <a:rPr lang="en-US" dirty="0"/>
              <a:t>and </a:t>
            </a:r>
            <a:r>
              <a:rPr lang="en-US" dirty="0" smtClean="0"/>
              <a:t>^4 and ^7 and ^1.</a:t>
            </a:r>
          </a:p>
          <a:p>
            <a:r>
              <a:rPr lang="en-US" dirty="0" smtClean="0"/>
              <a:t>Notice </a:t>
            </a:r>
            <a:r>
              <a:rPr lang="en-US" dirty="0"/>
              <a:t>also that the major scale can be thought of as two identical, four-note patterns separated by a whole step. These four-note patterns are called </a:t>
            </a:r>
            <a:r>
              <a:rPr lang="en-US" b="1" u="sng" dirty="0"/>
              <a:t>tetrachords</a:t>
            </a:r>
            <a:r>
              <a:rPr lang="en-US" dirty="0"/>
              <a:t>.</a:t>
            </a:r>
          </a:p>
          <a:p>
            <a:endParaRPr lang="en-US" dirty="0"/>
          </a:p>
        </p:txBody>
      </p:sp>
    </p:spTree>
    <p:extLst>
      <p:ext uri="{BB962C8B-B14F-4D97-AF65-F5344CB8AC3E}">
        <p14:creationId xmlns:p14="http://schemas.microsoft.com/office/powerpoint/2010/main" val="119961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Accidentals</a:t>
            </a:r>
            <a:endParaRPr lang="en-US" dirty="0"/>
          </a:p>
        </p:txBody>
      </p:sp>
      <p:sp>
        <p:nvSpPr>
          <p:cNvPr id="3" name="Content Placeholder 2"/>
          <p:cNvSpPr>
            <a:spLocks noGrp="1"/>
          </p:cNvSpPr>
          <p:nvPr>
            <p:ph idx="1"/>
          </p:nvPr>
        </p:nvSpPr>
        <p:spPr/>
        <p:txBody>
          <a:bodyPr/>
          <a:lstStyle/>
          <a:p>
            <a:r>
              <a:rPr lang="en-US" dirty="0" smtClean="0"/>
              <a:t>What happens if we start on G on ascending with only the white keys on the piano to the next G?</a:t>
            </a:r>
          </a:p>
          <a:p>
            <a:pPr lvl="1"/>
            <a:r>
              <a:rPr lang="en-US" dirty="0" smtClean="0"/>
              <a:t>Do we have a major scale?</a:t>
            </a:r>
          </a:p>
          <a:p>
            <a:pPr lvl="1"/>
            <a:r>
              <a:rPr lang="en-US" dirty="0" smtClean="0"/>
              <a:t>NO!!!</a:t>
            </a:r>
          </a:p>
          <a:p>
            <a:pPr lvl="1"/>
            <a:r>
              <a:rPr lang="en-US" dirty="0" smtClean="0"/>
              <a:t>We need to alter (raise/lower) a pitch to make sure our interval pattern stays the same.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27" y="4363177"/>
            <a:ext cx="7281789" cy="2354927"/>
          </a:xfrm>
          <a:prstGeom prst="rect">
            <a:avLst/>
          </a:prstGeom>
        </p:spPr>
      </p:pic>
    </p:spTree>
    <p:extLst>
      <p:ext uri="{BB962C8B-B14F-4D97-AF65-F5344CB8AC3E}">
        <p14:creationId xmlns:p14="http://schemas.microsoft.com/office/powerpoint/2010/main" val="131985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3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3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3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8" dur="3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Accidentals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54" y="2098651"/>
            <a:ext cx="11526820" cy="3500290"/>
          </a:xfrm>
        </p:spPr>
      </p:pic>
    </p:spTree>
    <p:extLst>
      <p:ext uri="{BB962C8B-B14F-4D97-AF65-F5344CB8AC3E}">
        <p14:creationId xmlns:p14="http://schemas.microsoft.com/office/powerpoint/2010/main" val="696642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Signatures</a:t>
            </a:r>
            <a:endParaRPr lang="en-US" dirty="0"/>
          </a:p>
        </p:txBody>
      </p:sp>
      <p:sp>
        <p:nvSpPr>
          <p:cNvPr id="3" name="Content Placeholder 2"/>
          <p:cNvSpPr>
            <a:spLocks noGrp="1"/>
          </p:cNvSpPr>
          <p:nvPr>
            <p:ph idx="1"/>
          </p:nvPr>
        </p:nvSpPr>
        <p:spPr/>
        <p:txBody>
          <a:bodyPr/>
          <a:lstStyle/>
          <a:p>
            <a:r>
              <a:rPr lang="en-US" dirty="0" smtClean="0"/>
              <a:t>Each major scale has an associated key signature that indicates the accidentals required to produce the correct pattern of notes starting on ^1.</a:t>
            </a:r>
          </a:p>
          <a:p>
            <a:r>
              <a:rPr lang="en-US" b="1" u="sng" dirty="0" smtClean="0"/>
              <a:t>Key signature:</a:t>
            </a:r>
            <a:r>
              <a:rPr lang="en-US" dirty="0" smtClean="0"/>
              <a:t> a </a:t>
            </a:r>
            <a:r>
              <a:rPr lang="en-US" dirty="0"/>
              <a:t>pattern of sharps or flats that appears at the beginning of a staff and indicates that certain notes are to be consistently raised or lowered</a:t>
            </a:r>
            <a:r>
              <a:rPr lang="en-US" dirty="0" smtClean="0"/>
              <a:t>.</a:t>
            </a:r>
            <a:endParaRPr lang="en-US" dirty="0"/>
          </a:p>
        </p:txBody>
      </p:sp>
    </p:spTree>
    <p:extLst>
      <p:ext uri="{BB962C8B-B14F-4D97-AF65-F5344CB8AC3E}">
        <p14:creationId xmlns:p14="http://schemas.microsoft.com/office/powerpoint/2010/main" val="102815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Signatures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dirty="0" smtClean="0"/>
              <a:t>There are seven major keys with sharps in the key signature: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Notice that as we add sharps we also retain the sharps</a:t>
            </a:r>
          </a:p>
          <a:p>
            <a:pPr lvl="1"/>
            <a:r>
              <a:rPr lang="en-US" dirty="0" smtClean="0"/>
              <a:t>F C G D A E B</a:t>
            </a:r>
          </a:p>
          <a:p>
            <a:pPr lvl="2"/>
            <a:r>
              <a:rPr lang="en-US" dirty="0" smtClean="0"/>
              <a:t>We call this the “order of sharps”</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56"/>
            <a:ext cx="12192000" cy="2796476"/>
          </a:xfrm>
          <a:prstGeom prst="rect">
            <a:avLst/>
          </a:prstGeom>
        </p:spPr>
      </p:pic>
    </p:spTree>
    <p:extLst>
      <p:ext uri="{BB962C8B-B14F-4D97-AF65-F5344CB8AC3E}">
        <p14:creationId xmlns:p14="http://schemas.microsoft.com/office/powerpoint/2010/main" val="59927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Signatures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dirty="0" smtClean="0"/>
              <a:t>There are seven major keys with flats in the key signature:</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Notice that as we add flats we also retain the sharps</a:t>
            </a:r>
          </a:p>
          <a:p>
            <a:pPr lvl="1"/>
            <a:r>
              <a:rPr lang="en-US" dirty="0" smtClean="0"/>
              <a:t>B E A D G C F</a:t>
            </a:r>
          </a:p>
          <a:p>
            <a:pPr lvl="2"/>
            <a:r>
              <a:rPr lang="en-US" dirty="0" smtClean="0"/>
              <a:t>We call this the “order of flats”</a:t>
            </a:r>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781"/>
            <a:ext cx="12192000" cy="2841625"/>
          </a:xfrm>
          <a:prstGeom prst="rect">
            <a:avLst/>
          </a:prstGeom>
        </p:spPr>
      </p:pic>
    </p:spTree>
    <p:extLst>
      <p:ext uri="{BB962C8B-B14F-4D97-AF65-F5344CB8AC3E}">
        <p14:creationId xmlns:p14="http://schemas.microsoft.com/office/powerpoint/2010/main" val="11356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 of Fifths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18" y="0"/>
            <a:ext cx="6927713" cy="6858000"/>
          </a:xfrm>
          <a:prstGeom prst="rect">
            <a:avLst/>
          </a:prstGeom>
        </p:spPr>
      </p:pic>
      <p:sp>
        <p:nvSpPr>
          <p:cNvPr id="6" name="Content Placeholder 2"/>
          <p:cNvSpPr>
            <a:spLocks noGrp="1"/>
          </p:cNvSpPr>
          <p:nvPr>
            <p:ph idx="1"/>
          </p:nvPr>
        </p:nvSpPr>
        <p:spPr>
          <a:xfrm>
            <a:off x="838200" y="1487999"/>
            <a:ext cx="5239043" cy="5370001"/>
          </a:xfrm>
        </p:spPr>
        <p:txBody>
          <a:bodyPr>
            <a:normAutofit/>
          </a:bodyPr>
          <a:lstStyle/>
          <a:p>
            <a:r>
              <a:rPr lang="en-US" dirty="0" smtClean="0"/>
              <a:t>Reading clockwise, </a:t>
            </a:r>
            <a:r>
              <a:rPr lang="en-US" dirty="0"/>
              <a:t>you will see that each new key begins on </a:t>
            </a:r>
            <a:r>
              <a:rPr lang="en-US" dirty="0" smtClean="0"/>
              <a:t>^5 of </a:t>
            </a:r>
            <a:r>
              <a:rPr lang="en-US" dirty="0"/>
              <a:t>the previous </a:t>
            </a:r>
            <a:r>
              <a:rPr lang="en-US" dirty="0" smtClean="0"/>
              <a:t>key.</a:t>
            </a:r>
          </a:p>
          <a:p>
            <a:r>
              <a:rPr lang="en-US" dirty="0" smtClean="0"/>
              <a:t>counterclockwise</a:t>
            </a:r>
            <a:r>
              <a:rPr lang="en-US" dirty="0"/>
              <a:t>, each new key begins on </a:t>
            </a:r>
            <a:r>
              <a:rPr lang="en-US" dirty="0" smtClean="0"/>
              <a:t>^4 of </a:t>
            </a:r>
            <a:r>
              <a:rPr lang="en-US" dirty="0"/>
              <a:t>the previous one</a:t>
            </a:r>
            <a:r>
              <a:rPr lang="en-US" dirty="0" smtClean="0"/>
              <a:t>.</a:t>
            </a:r>
          </a:p>
          <a:p>
            <a:r>
              <a:rPr lang="en-US" dirty="0" smtClean="0"/>
              <a:t>To get a key a fifth above, add a sharp (remove a flat)</a:t>
            </a:r>
          </a:p>
          <a:p>
            <a:r>
              <a:rPr lang="en-US" dirty="0" smtClean="0"/>
              <a:t>To get a key a fifth below, add a flat (remove a sharp)</a:t>
            </a:r>
          </a:p>
          <a:p>
            <a:endParaRPr lang="en-US" dirty="0"/>
          </a:p>
          <a:p>
            <a:endParaRPr lang="en-US" dirty="0"/>
          </a:p>
        </p:txBody>
      </p:sp>
    </p:spTree>
    <p:extLst>
      <p:ext uri="{BB962C8B-B14F-4D97-AF65-F5344CB8AC3E}">
        <p14:creationId xmlns:p14="http://schemas.microsoft.com/office/powerpoint/2010/main" val="2465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Signatures &amp; You</a:t>
            </a:r>
            <a:endParaRPr lang="en-US" dirty="0"/>
          </a:p>
        </p:txBody>
      </p:sp>
      <p:sp>
        <p:nvSpPr>
          <p:cNvPr id="3" name="Content Placeholder 2"/>
          <p:cNvSpPr>
            <a:spLocks noGrp="1"/>
          </p:cNvSpPr>
          <p:nvPr>
            <p:ph idx="1"/>
          </p:nvPr>
        </p:nvSpPr>
        <p:spPr/>
        <p:txBody>
          <a:bodyPr/>
          <a:lstStyle/>
          <a:p>
            <a:r>
              <a:rPr lang="en-US" dirty="0" smtClean="0"/>
              <a:t>You need to:</a:t>
            </a:r>
          </a:p>
          <a:p>
            <a:pPr lvl="1"/>
            <a:r>
              <a:rPr lang="en-US" dirty="0" smtClean="0"/>
              <a:t>memorize all key signatures</a:t>
            </a:r>
          </a:p>
          <a:p>
            <a:pPr lvl="1"/>
            <a:r>
              <a:rPr lang="en-US" dirty="0" smtClean="0"/>
              <a:t>memorize the order of flats</a:t>
            </a:r>
          </a:p>
          <a:p>
            <a:pPr lvl="1"/>
            <a:r>
              <a:rPr lang="en-US" dirty="0" smtClean="0"/>
              <a:t>memorize the order of sharps</a:t>
            </a:r>
          </a:p>
          <a:p>
            <a:pPr lvl="1"/>
            <a:r>
              <a:rPr lang="en-US" dirty="0" smtClean="0"/>
              <a:t>Be able to write all key signatures on all clefs</a:t>
            </a:r>
          </a:p>
          <a:p>
            <a:pPr lvl="1"/>
            <a:r>
              <a:rPr lang="en-US" dirty="0" smtClean="0"/>
              <a:t>Be able to immediately recognize all key signatures</a:t>
            </a:r>
          </a:p>
          <a:p>
            <a:pPr lvl="1"/>
            <a:endParaRPr lang="en-US" dirty="0"/>
          </a:p>
          <a:p>
            <a:r>
              <a:rPr lang="en-US" dirty="0" smtClean="0"/>
              <a:t>Luckily for you, the internet has anything you would ever need!</a:t>
            </a:r>
          </a:p>
          <a:p>
            <a:pPr lvl="1"/>
            <a:r>
              <a:rPr lang="en-US" dirty="0" smtClean="0">
                <a:hlinkClick r:id="rId2"/>
              </a:rPr>
              <a:t>http://</a:t>
            </a:r>
            <a:r>
              <a:rPr lang="en-US" dirty="0" err="1" smtClean="0">
                <a:hlinkClick r:id="rId2"/>
              </a:rPr>
              <a:t>www.musictheory.net</a:t>
            </a:r>
            <a:r>
              <a:rPr lang="en-US" dirty="0" smtClean="0">
                <a:hlinkClick r:id="rId2"/>
              </a:rPr>
              <a:t>/exercises</a:t>
            </a:r>
            <a:endParaRPr lang="en-US" dirty="0" smtClean="0"/>
          </a:p>
        </p:txBody>
      </p:sp>
    </p:spTree>
    <p:extLst>
      <p:ext uri="{BB962C8B-B14F-4D97-AF65-F5344CB8AC3E}">
        <p14:creationId xmlns:p14="http://schemas.microsoft.com/office/powerpoint/2010/main" val="10300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Scales: The Minors</a:t>
            </a:r>
            <a:endParaRPr lang="en-US" dirty="0"/>
          </a:p>
        </p:txBody>
      </p:sp>
      <p:sp>
        <p:nvSpPr>
          <p:cNvPr id="3" name="Content Placeholder 2"/>
          <p:cNvSpPr>
            <a:spLocks noGrp="1"/>
          </p:cNvSpPr>
          <p:nvPr>
            <p:ph idx="1"/>
          </p:nvPr>
        </p:nvSpPr>
        <p:spPr/>
        <p:txBody>
          <a:bodyPr>
            <a:normAutofit/>
          </a:bodyPr>
          <a:lstStyle/>
          <a:p>
            <a:r>
              <a:rPr lang="en-US" dirty="0" smtClean="0"/>
              <a:t>The are three minor scale patterns all musicians need to know.</a:t>
            </a:r>
          </a:p>
          <a:p>
            <a:pPr lvl="1"/>
            <a:r>
              <a:rPr lang="en-US" dirty="0" smtClean="0"/>
              <a:t>Natural Minor: </a:t>
            </a:r>
            <a:r>
              <a:rPr lang="en-US" dirty="0"/>
              <a:t>like a major scale with lowered </a:t>
            </a:r>
            <a:r>
              <a:rPr lang="en-US" dirty="0" smtClean="0"/>
              <a:t>^3</a:t>
            </a:r>
            <a:r>
              <a:rPr lang="en-US" dirty="0"/>
              <a:t>, </a:t>
            </a:r>
            <a:r>
              <a:rPr lang="en-US" dirty="0" smtClean="0"/>
              <a:t>^6, </a:t>
            </a:r>
            <a:r>
              <a:rPr lang="en-US" dirty="0"/>
              <a:t>and </a:t>
            </a:r>
            <a:r>
              <a:rPr lang="en-US" dirty="0" smtClean="0"/>
              <a:t>^7</a:t>
            </a:r>
          </a:p>
          <a:p>
            <a:pPr lvl="2"/>
            <a:r>
              <a:rPr lang="en-US" dirty="0" smtClean="0"/>
              <a:t>w h w w h w w</a:t>
            </a:r>
          </a:p>
          <a:p>
            <a:pPr lvl="1"/>
            <a:r>
              <a:rPr lang="en-US" dirty="0" smtClean="0"/>
              <a:t>Harmonic Minor: Natural minor scale with a raised ^7</a:t>
            </a:r>
          </a:p>
          <a:p>
            <a:pPr lvl="2"/>
            <a:r>
              <a:rPr lang="en-US" dirty="0" smtClean="0"/>
              <a:t>w h w w h +2 h</a:t>
            </a:r>
          </a:p>
          <a:p>
            <a:pPr lvl="1"/>
            <a:r>
              <a:rPr lang="en-US" dirty="0" smtClean="0"/>
              <a:t>Melodic Minor: </a:t>
            </a:r>
            <a:r>
              <a:rPr lang="en-US" dirty="0"/>
              <a:t>has an ascending form and a descending form</a:t>
            </a:r>
          </a:p>
          <a:p>
            <a:pPr lvl="2"/>
            <a:r>
              <a:rPr lang="en-US" dirty="0"/>
              <a:t>The ascending </a:t>
            </a:r>
            <a:r>
              <a:rPr lang="en-US" dirty="0" smtClean="0"/>
              <a:t>form is </a:t>
            </a:r>
            <a:r>
              <a:rPr lang="en-US" dirty="0"/>
              <a:t>like natural minor with a raised </a:t>
            </a:r>
            <a:r>
              <a:rPr lang="en-US" dirty="0" smtClean="0"/>
              <a:t>^6 and </a:t>
            </a:r>
            <a:r>
              <a:rPr lang="en-US" dirty="0"/>
              <a:t>7ˆ or as major with lowered </a:t>
            </a:r>
            <a:r>
              <a:rPr lang="en-US" dirty="0" smtClean="0"/>
              <a:t>^3.</a:t>
            </a:r>
          </a:p>
          <a:p>
            <a:pPr lvl="3"/>
            <a:r>
              <a:rPr lang="en-US" dirty="0" smtClean="0"/>
              <a:t>w h w w w w h</a:t>
            </a:r>
          </a:p>
          <a:p>
            <a:pPr lvl="2"/>
            <a:r>
              <a:rPr lang="en-US" dirty="0" smtClean="0"/>
              <a:t>The descending form is identical to the natural minor</a:t>
            </a:r>
          </a:p>
          <a:p>
            <a:pPr lvl="2"/>
            <a:endParaRPr lang="en-US" dirty="0"/>
          </a:p>
          <a:p>
            <a:endParaRPr lang="en-US" dirty="0"/>
          </a:p>
        </p:txBody>
      </p:sp>
    </p:spTree>
    <p:extLst>
      <p:ext uri="{BB962C8B-B14F-4D97-AF65-F5344CB8AC3E}">
        <p14:creationId xmlns:p14="http://schemas.microsoft.com/office/powerpoint/2010/main" val="10735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Keyboard and Octave Registers	</a:t>
            </a:r>
            <a:endParaRPr lang="en-US" dirty="0"/>
          </a:p>
        </p:txBody>
      </p:sp>
      <p:sp>
        <p:nvSpPr>
          <p:cNvPr id="3" name="Content Placeholder 2"/>
          <p:cNvSpPr>
            <a:spLocks noGrp="1"/>
          </p:cNvSpPr>
          <p:nvPr>
            <p:ph idx="1"/>
          </p:nvPr>
        </p:nvSpPr>
        <p:spPr>
          <a:xfrm>
            <a:off x="741879" y="1690688"/>
            <a:ext cx="10515600" cy="4921164"/>
          </a:xfrm>
        </p:spPr>
        <p:txBody>
          <a:bodyPr>
            <a:normAutofit fontScale="92500" lnSpcReduction="10000"/>
          </a:bodyPr>
          <a:lstStyle/>
          <a:p>
            <a:r>
              <a:rPr lang="en-US" b="1" dirty="0" smtClean="0"/>
              <a:t>Pitch</a:t>
            </a:r>
          </a:p>
          <a:p>
            <a:pPr lvl="1"/>
            <a:r>
              <a:rPr lang="en-US" dirty="0" smtClean="0"/>
              <a:t>Refers to the highness or lowness of a sound</a:t>
            </a:r>
          </a:p>
          <a:p>
            <a:pPr lvl="1"/>
            <a:r>
              <a:rPr lang="en-US" dirty="0" smtClean="0"/>
              <a:t>Pitches are named using the first seven letters of the alphabet</a:t>
            </a:r>
          </a:p>
          <a:p>
            <a:pPr lvl="2"/>
            <a:r>
              <a:rPr lang="en-US" dirty="0" smtClean="0"/>
              <a:t>A, B, C, D, E, F, &amp; G</a:t>
            </a:r>
          </a:p>
          <a:p>
            <a:pPr lvl="2"/>
            <a:endParaRPr lang="en-US" dirty="0"/>
          </a:p>
          <a:p>
            <a:pPr lvl="2"/>
            <a:endParaRPr lang="en-US" dirty="0" smtClean="0"/>
          </a:p>
          <a:p>
            <a:pPr lvl="2"/>
            <a:endParaRPr lang="en-US" dirty="0"/>
          </a:p>
          <a:p>
            <a:pPr lvl="2"/>
            <a:endParaRPr lang="en-US" dirty="0" smtClean="0"/>
          </a:p>
          <a:p>
            <a:pPr lvl="2"/>
            <a:endParaRPr lang="en-US" dirty="0"/>
          </a:p>
          <a:p>
            <a:endParaRPr lang="en-US" dirty="0"/>
          </a:p>
          <a:p>
            <a:r>
              <a:rPr lang="en-US" dirty="0" smtClean="0"/>
              <a:t>From any note to the next note of the same name is called an </a:t>
            </a:r>
            <a:r>
              <a:rPr lang="en-US" b="1" dirty="0" smtClean="0"/>
              <a:t>octave</a:t>
            </a:r>
          </a:p>
          <a:p>
            <a:pPr lvl="1"/>
            <a:r>
              <a:rPr lang="en-US" dirty="0" smtClean="0"/>
              <a:t>All pitches from one C up to, but not including, the next C are in the same octave register and have the same number following their pitch name. The number indicates the octave register.</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6251"/>
            <a:ext cx="12192000" cy="1970625"/>
          </a:xfrm>
          <a:prstGeom prst="rect">
            <a:avLst/>
          </a:prstGeom>
        </p:spPr>
      </p:pic>
      <p:sp>
        <p:nvSpPr>
          <p:cNvPr id="5" name="Rectangle 4"/>
          <p:cNvSpPr/>
          <p:nvPr/>
        </p:nvSpPr>
        <p:spPr>
          <a:xfrm>
            <a:off x="4993240" y="4700149"/>
            <a:ext cx="1232899" cy="421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6" name="Rectangle 5"/>
          <p:cNvSpPr/>
          <p:nvPr/>
        </p:nvSpPr>
        <p:spPr>
          <a:xfrm>
            <a:off x="5373383"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8" name="Rectangle 7"/>
          <p:cNvSpPr/>
          <p:nvPr/>
        </p:nvSpPr>
        <p:spPr>
          <a:xfrm>
            <a:off x="7064339"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9" name="Rectangle 8"/>
          <p:cNvSpPr/>
          <p:nvPr/>
        </p:nvSpPr>
        <p:spPr>
          <a:xfrm>
            <a:off x="8626011"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10" name="Rectangle 9"/>
          <p:cNvSpPr/>
          <p:nvPr/>
        </p:nvSpPr>
        <p:spPr>
          <a:xfrm>
            <a:off x="10269875"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11" name="Rectangle 10"/>
          <p:cNvSpPr/>
          <p:nvPr/>
        </p:nvSpPr>
        <p:spPr>
          <a:xfrm>
            <a:off x="11772470"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12" name="Rectangle 11"/>
          <p:cNvSpPr/>
          <p:nvPr/>
        </p:nvSpPr>
        <p:spPr>
          <a:xfrm>
            <a:off x="3667874"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13" name="Rectangle 12"/>
          <p:cNvSpPr/>
          <p:nvPr/>
        </p:nvSpPr>
        <p:spPr>
          <a:xfrm>
            <a:off x="2089714" y="4403380"/>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14" name="Rectangle 13"/>
          <p:cNvSpPr/>
          <p:nvPr/>
        </p:nvSpPr>
        <p:spPr>
          <a:xfrm>
            <a:off x="312506" y="4400395"/>
            <a:ext cx="472612" cy="299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Tree>
    <p:extLst>
      <p:ext uri="{BB962C8B-B14F-4D97-AF65-F5344CB8AC3E}">
        <p14:creationId xmlns:p14="http://schemas.microsoft.com/office/powerpoint/2010/main" val="205447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Minor Scales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652" y="1378375"/>
            <a:ext cx="11588695" cy="5300798"/>
          </a:xfrm>
        </p:spPr>
      </p:pic>
    </p:spTree>
    <p:extLst>
      <p:ext uri="{BB962C8B-B14F-4D97-AF65-F5344CB8AC3E}">
        <p14:creationId xmlns:p14="http://schemas.microsoft.com/office/powerpoint/2010/main" val="198387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Minor Key Signatures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Minor key signatures conform to the natural minor scale, no matter which minor scale type is actually in use.</a:t>
            </a:r>
          </a:p>
          <a:p>
            <a:r>
              <a:rPr lang="en-US" dirty="0" smtClean="0"/>
              <a:t>Let’s look at </a:t>
            </a:r>
            <a:r>
              <a:rPr lang="en-US" dirty="0" err="1" smtClean="0"/>
              <a:t>f#</a:t>
            </a:r>
            <a:r>
              <a:rPr lang="en-US" dirty="0" smtClean="0"/>
              <a:t> minor</a:t>
            </a:r>
          </a:p>
          <a:p>
            <a:pPr lvl="1"/>
            <a:r>
              <a:rPr lang="en-US" dirty="0" smtClean="0"/>
              <a:t>Which accidentals a required to make F# minor?</a:t>
            </a:r>
          </a:p>
          <a:p>
            <a:pPr lvl="1"/>
            <a:r>
              <a:rPr lang="en-US" dirty="0" smtClean="0"/>
              <a:t>Which </a:t>
            </a:r>
            <a:r>
              <a:rPr lang="en-US" i="1" dirty="0" smtClean="0"/>
              <a:t>major</a:t>
            </a:r>
            <a:r>
              <a:rPr lang="en-US" dirty="0" smtClean="0"/>
              <a:t> key signature has these accidentals?</a:t>
            </a:r>
          </a:p>
          <a:p>
            <a:r>
              <a:rPr lang="en-US" dirty="0" err="1" smtClean="0"/>
              <a:t>f#</a:t>
            </a:r>
            <a:r>
              <a:rPr lang="en-US" dirty="0" smtClean="0"/>
              <a:t> minor and A major are </a:t>
            </a:r>
            <a:r>
              <a:rPr lang="en-US" b="1" u="sng" dirty="0" smtClean="0"/>
              <a:t>relative keys</a:t>
            </a:r>
            <a:r>
              <a:rPr lang="en-US" dirty="0" smtClean="0"/>
              <a:t>  because they share the same key signature.</a:t>
            </a:r>
          </a:p>
          <a:p>
            <a:pPr lvl="1"/>
            <a:r>
              <a:rPr lang="en-US" dirty="0"/>
              <a:t>The relative major of any minor key starts on ˆ3 of the minor scale, and the relative minor of any major key begins on 6ˆ of the major scale</a:t>
            </a:r>
            <a:r>
              <a:rPr lang="en-US" dirty="0" smtClean="0"/>
              <a:t>.</a:t>
            </a:r>
          </a:p>
          <a:p>
            <a:r>
              <a:rPr lang="en-US" dirty="0" smtClean="0"/>
              <a:t>Major and minor scales that share ^1 are </a:t>
            </a:r>
            <a:r>
              <a:rPr lang="en-US" b="1" u="sng" dirty="0" smtClean="0"/>
              <a:t>parallel keys</a:t>
            </a:r>
          </a:p>
          <a:p>
            <a:pPr lvl="1" algn="r"/>
            <a:r>
              <a:rPr lang="en-US" dirty="0" smtClean="0"/>
              <a:t>Ex. F# Major and </a:t>
            </a:r>
            <a:r>
              <a:rPr lang="en-US" dirty="0" err="1" smtClean="0"/>
              <a:t>f#</a:t>
            </a:r>
            <a:r>
              <a:rPr lang="en-US" dirty="0" smtClean="0"/>
              <a:t> minor</a:t>
            </a:r>
            <a:endParaRPr lang="en-US" dirty="0"/>
          </a:p>
          <a:p>
            <a:endParaRPr lang="en-US" dirty="0" smtClean="0"/>
          </a:p>
        </p:txBody>
      </p:sp>
    </p:spTree>
    <p:extLst>
      <p:ext uri="{BB962C8B-B14F-4D97-AF65-F5344CB8AC3E}">
        <p14:creationId xmlns:p14="http://schemas.microsoft.com/office/powerpoint/2010/main" val="19409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348" y="-143595"/>
            <a:ext cx="6807865" cy="7128037"/>
          </a:xfrm>
          <a:prstGeom prst="rect">
            <a:avLst/>
          </a:prstGeom>
        </p:spPr>
      </p:pic>
      <p:sp>
        <p:nvSpPr>
          <p:cNvPr id="2" name="Title 1"/>
          <p:cNvSpPr>
            <a:spLocks noGrp="1"/>
          </p:cNvSpPr>
          <p:nvPr>
            <p:ph type="title"/>
          </p:nvPr>
        </p:nvSpPr>
        <p:spPr/>
        <p:txBody>
          <a:bodyPr/>
          <a:lstStyle/>
          <a:p>
            <a:r>
              <a:rPr lang="en-US" dirty="0" smtClean="0"/>
              <a:t>All the</a:t>
            </a:r>
            <a:br>
              <a:rPr lang="en-US" dirty="0" smtClean="0"/>
            </a:br>
            <a:r>
              <a:rPr lang="en-US" dirty="0" smtClean="0"/>
              <a:t>Key Signatures</a:t>
            </a:r>
            <a:endParaRPr lang="en-US" dirty="0"/>
          </a:p>
        </p:txBody>
      </p:sp>
      <p:sp>
        <p:nvSpPr>
          <p:cNvPr id="6" name="Content Placeholder 2"/>
          <p:cNvSpPr>
            <a:spLocks noGrp="1"/>
          </p:cNvSpPr>
          <p:nvPr>
            <p:ph idx="1"/>
          </p:nvPr>
        </p:nvSpPr>
        <p:spPr>
          <a:xfrm>
            <a:off x="838200" y="1853760"/>
            <a:ext cx="4845148" cy="4351338"/>
          </a:xfrm>
        </p:spPr>
        <p:txBody>
          <a:bodyPr>
            <a:normAutofit/>
          </a:bodyPr>
          <a:lstStyle/>
          <a:p>
            <a:pPr algn="r"/>
            <a:r>
              <a:rPr lang="en-US" b="1" dirty="0" smtClean="0">
                <a:solidFill>
                  <a:schemeClr val="accent6"/>
                </a:solidFill>
              </a:rPr>
              <a:t>Relative Keys</a:t>
            </a:r>
          </a:p>
          <a:p>
            <a:pPr algn="r"/>
            <a:endParaRPr lang="en-US" dirty="0"/>
          </a:p>
          <a:p>
            <a:pPr algn="r"/>
            <a:endParaRPr lang="en-US" dirty="0" smtClean="0"/>
          </a:p>
          <a:p>
            <a:pPr algn="r"/>
            <a:endParaRPr lang="en-US" dirty="0" smtClean="0"/>
          </a:p>
          <a:p>
            <a:pPr algn="r"/>
            <a:endParaRPr lang="en-US" dirty="0"/>
          </a:p>
          <a:p>
            <a:pPr algn="r"/>
            <a:r>
              <a:rPr lang="en-US" b="1" dirty="0" smtClean="0">
                <a:solidFill>
                  <a:srgbClr val="C00000"/>
                </a:solidFill>
              </a:rPr>
              <a:t>Parallel Keys</a:t>
            </a:r>
          </a:p>
          <a:p>
            <a:pPr algn="r"/>
            <a:endParaRPr lang="en-US" dirty="0"/>
          </a:p>
          <a:p>
            <a:pPr algn="r"/>
            <a:endParaRPr lang="en-US" dirty="0" smtClean="0"/>
          </a:p>
        </p:txBody>
      </p:sp>
      <p:sp>
        <p:nvSpPr>
          <p:cNvPr id="15" name="Rectangle 14"/>
          <p:cNvSpPr/>
          <p:nvPr/>
        </p:nvSpPr>
        <p:spPr>
          <a:xfrm rot="1832436">
            <a:off x="6039947" y="1634862"/>
            <a:ext cx="1602141" cy="813414"/>
          </a:xfrm>
          <a:prstGeom prst="rect">
            <a:avLst/>
          </a:prstGeom>
          <a:noFill/>
          <a:ln w="635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3649070">
            <a:off x="6978063" y="719795"/>
            <a:ext cx="1602141" cy="813414"/>
          </a:xfrm>
          <a:prstGeom prst="rect">
            <a:avLst/>
          </a:prstGeom>
          <a:noFill/>
          <a:ln w="635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5400000">
            <a:off x="8236249" y="394365"/>
            <a:ext cx="1602141" cy="813414"/>
          </a:xfrm>
          <a:prstGeom prst="rect">
            <a:avLst/>
          </a:prstGeom>
          <a:noFill/>
          <a:ln w="635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9886463" y="1730326"/>
            <a:ext cx="2219534" cy="3094892"/>
          </a:xfrm>
          <a:custGeom>
            <a:avLst/>
            <a:gdLst>
              <a:gd name="connsiteX0" fmla="*/ 1944466 w 2219534"/>
              <a:gd name="connsiteY0" fmla="*/ 3094892 h 3094892"/>
              <a:gd name="connsiteX1" fmla="*/ 2071075 w 2219534"/>
              <a:gd name="connsiteY1" fmla="*/ 2658794 h 3094892"/>
              <a:gd name="connsiteX2" fmla="*/ 143802 w 2219534"/>
              <a:gd name="connsiteY2" fmla="*/ 1505243 h 3094892"/>
              <a:gd name="connsiteX3" fmla="*/ 115666 w 2219534"/>
              <a:gd name="connsiteY3" fmla="*/ 0 h 3094892"/>
            </a:gdLst>
            <a:ahLst/>
            <a:cxnLst>
              <a:cxn ang="0">
                <a:pos x="connsiteX0" y="connsiteY0"/>
              </a:cxn>
              <a:cxn ang="0">
                <a:pos x="connsiteX1" y="connsiteY1"/>
              </a:cxn>
              <a:cxn ang="0">
                <a:pos x="connsiteX2" y="connsiteY2"/>
              </a:cxn>
              <a:cxn ang="0">
                <a:pos x="connsiteX3" y="connsiteY3"/>
              </a:cxn>
            </a:cxnLst>
            <a:rect l="l" t="t" r="r" b="b"/>
            <a:pathLst>
              <a:path w="2219534" h="3094892">
                <a:moveTo>
                  <a:pt x="1944466" y="3094892"/>
                </a:moveTo>
                <a:cubicBezTo>
                  <a:pt x="2157826" y="3009313"/>
                  <a:pt x="2371186" y="2923735"/>
                  <a:pt x="2071075" y="2658794"/>
                </a:cubicBezTo>
                <a:cubicBezTo>
                  <a:pt x="1770964" y="2393853"/>
                  <a:pt x="469703" y="1948375"/>
                  <a:pt x="143802" y="1505243"/>
                </a:cubicBezTo>
                <a:cubicBezTo>
                  <a:pt x="-182099" y="1062111"/>
                  <a:pt x="153180" y="283698"/>
                  <a:pt x="115666" y="0"/>
                </a:cubicBezTo>
              </a:path>
            </a:pathLst>
          </a:custGeom>
          <a:noFill/>
          <a:ln w="63500">
            <a:solidFill>
              <a:srgbClr val="C00000"/>
            </a:solidFill>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825931">
            <a:off x="9750580" y="2732412"/>
            <a:ext cx="2283586" cy="3038362"/>
          </a:xfrm>
          <a:custGeom>
            <a:avLst/>
            <a:gdLst>
              <a:gd name="connsiteX0" fmla="*/ 1944466 w 2219534"/>
              <a:gd name="connsiteY0" fmla="*/ 3094892 h 3094892"/>
              <a:gd name="connsiteX1" fmla="*/ 2071075 w 2219534"/>
              <a:gd name="connsiteY1" fmla="*/ 2658794 h 3094892"/>
              <a:gd name="connsiteX2" fmla="*/ 143802 w 2219534"/>
              <a:gd name="connsiteY2" fmla="*/ 1505243 h 3094892"/>
              <a:gd name="connsiteX3" fmla="*/ 115666 w 2219534"/>
              <a:gd name="connsiteY3" fmla="*/ 0 h 3094892"/>
            </a:gdLst>
            <a:ahLst/>
            <a:cxnLst>
              <a:cxn ang="0">
                <a:pos x="connsiteX0" y="connsiteY0"/>
              </a:cxn>
              <a:cxn ang="0">
                <a:pos x="connsiteX1" y="connsiteY1"/>
              </a:cxn>
              <a:cxn ang="0">
                <a:pos x="connsiteX2" y="connsiteY2"/>
              </a:cxn>
              <a:cxn ang="0">
                <a:pos x="connsiteX3" y="connsiteY3"/>
              </a:cxn>
            </a:cxnLst>
            <a:rect l="l" t="t" r="r" b="b"/>
            <a:pathLst>
              <a:path w="2219534" h="3094892">
                <a:moveTo>
                  <a:pt x="1944466" y="3094892"/>
                </a:moveTo>
                <a:cubicBezTo>
                  <a:pt x="2157826" y="3009313"/>
                  <a:pt x="2371186" y="2923735"/>
                  <a:pt x="2071075" y="2658794"/>
                </a:cubicBezTo>
                <a:cubicBezTo>
                  <a:pt x="1770964" y="2393853"/>
                  <a:pt x="469703" y="1948375"/>
                  <a:pt x="143802" y="1505243"/>
                </a:cubicBezTo>
                <a:cubicBezTo>
                  <a:pt x="-182099" y="1062111"/>
                  <a:pt x="153180" y="283698"/>
                  <a:pt x="115666" y="0"/>
                </a:cubicBezTo>
              </a:path>
            </a:pathLst>
          </a:custGeom>
          <a:noFill/>
          <a:ln w="63500">
            <a:solidFill>
              <a:srgbClr val="C00000"/>
            </a:solidFill>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3608310">
            <a:off x="8953939" y="3503625"/>
            <a:ext cx="2283586" cy="3038362"/>
          </a:xfrm>
          <a:custGeom>
            <a:avLst/>
            <a:gdLst>
              <a:gd name="connsiteX0" fmla="*/ 1944466 w 2219534"/>
              <a:gd name="connsiteY0" fmla="*/ 3094892 h 3094892"/>
              <a:gd name="connsiteX1" fmla="*/ 2071075 w 2219534"/>
              <a:gd name="connsiteY1" fmla="*/ 2658794 h 3094892"/>
              <a:gd name="connsiteX2" fmla="*/ 143802 w 2219534"/>
              <a:gd name="connsiteY2" fmla="*/ 1505243 h 3094892"/>
              <a:gd name="connsiteX3" fmla="*/ 115666 w 2219534"/>
              <a:gd name="connsiteY3" fmla="*/ 0 h 3094892"/>
            </a:gdLst>
            <a:ahLst/>
            <a:cxnLst>
              <a:cxn ang="0">
                <a:pos x="connsiteX0" y="connsiteY0"/>
              </a:cxn>
              <a:cxn ang="0">
                <a:pos x="connsiteX1" y="connsiteY1"/>
              </a:cxn>
              <a:cxn ang="0">
                <a:pos x="connsiteX2" y="connsiteY2"/>
              </a:cxn>
              <a:cxn ang="0">
                <a:pos x="connsiteX3" y="connsiteY3"/>
              </a:cxn>
            </a:cxnLst>
            <a:rect l="l" t="t" r="r" b="b"/>
            <a:pathLst>
              <a:path w="2219534" h="3094892">
                <a:moveTo>
                  <a:pt x="1944466" y="3094892"/>
                </a:moveTo>
                <a:cubicBezTo>
                  <a:pt x="2157826" y="3009313"/>
                  <a:pt x="2371186" y="2923735"/>
                  <a:pt x="2071075" y="2658794"/>
                </a:cubicBezTo>
                <a:cubicBezTo>
                  <a:pt x="1770964" y="2393853"/>
                  <a:pt x="469703" y="1948375"/>
                  <a:pt x="143802" y="1505243"/>
                </a:cubicBezTo>
                <a:cubicBezTo>
                  <a:pt x="-182099" y="1062111"/>
                  <a:pt x="153180" y="283698"/>
                  <a:pt x="115666" y="0"/>
                </a:cubicBezTo>
              </a:path>
            </a:pathLst>
          </a:custGeom>
          <a:noFill/>
          <a:ln w="63500">
            <a:solidFill>
              <a:srgbClr val="C00000"/>
            </a:solidFill>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1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4501"/>
            <a:ext cx="12192000" cy="3603499"/>
          </a:xfrm>
          <a:prstGeom prst="rect">
            <a:avLst/>
          </a:prstGeom>
        </p:spPr>
      </p:pic>
      <p:sp>
        <p:nvSpPr>
          <p:cNvPr id="2" name="Title 1"/>
          <p:cNvSpPr>
            <a:spLocks noGrp="1"/>
          </p:cNvSpPr>
          <p:nvPr>
            <p:ph type="title"/>
          </p:nvPr>
        </p:nvSpPr>
        <p:spPr/>
        <p:txBody>
          <a:bodyPr/>
          <a:lstStyle/>
          <a:p>
            <a:r>
              <a:rPr lang="en-US" dirty="0" smtClean="0"/>
              <a:t>Scale Degree Names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950" y="1425835"/>
            <a:ext cx="11512100" cy="1671490"/>
          </a:xfrm>
        </p:spPr>
      </p:pic>
      <p:sp>
        <p:nvSpPr>
          <p:cNvPr id="6" name="Rectangle 5"/>
          <p:cNvSpPr/>
          <p:nvPr/>
        </p:nvSpPr>
        <p:spPr>
          <a:xfrm>
            <a:off x="689317" y="2644726"/>
            <a:ext cx="900332" cy="2813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1814731" y="2610720"/>
            <a:ext cx="1191097" cy="3153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3263703" y="2593718"/>
            <a:ext cx="1139483" cy="3153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4428995" y="2644726"/>
            <a:ext cx="1338759" cy="2368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5877967" y="2672256"/>
            <a:ext cx="1137153" cy="2368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7015120" y="2663227"/>
            <a:ext cx="1338759" cy="2368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8431298" y="2671727"/>
            <a:ext cx="1169947" cy="2543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9718447" y="2672256"/>
            <a:ext cx="1493504" cy="2538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5350413" y="3349803"/>
            <a:ext cx="1276643" cy="10556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ectangle 14"/>
          <p:cNvSpPr/>
          <p:nvPr/>
        </p:nvSpPr>
        <p:spPr>
          <a:xfrm>
            <a:off x="9718447" y="3150424"/>
            <a:ext cx="1746722" cy="11662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Rectangle 15"/>
          <p:cNvSpPr/>
          <p:nvPr/>
        </p:nvSpPr>
        <p:spPr>
          <a:xfrm>
            <a:off x="8149899" y="5700765"/>
            <a:ext cx="1746722" cy="11662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Rectangle 16"/>
          <p:cNvSpPr/>
          <p:nvPr/>
        </p:nvSpPr>
        <p:spPr>
          <a:xfrm>
            <a:off x="339950" y="3254501"/>
            <a:ext cx="2206302" cy="11509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Rectangle 17"/>
          <p:cNvSpPr/>
          <p:nvPr/>
        </p:nvSpPr>
        <p:spPr>
          <a:xfrm>
            <a:off x="2843999" y="5768757"/>
            <a:ext cx="2206302" cy="11509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393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4867"/>
            <a:ext cx="12192000" cy="2169129"/>
          </a:xfrm>
          <a:prstGeom prst="rect">
            <a:avLst/>
          </a:prstGeom>
        </p:spPr>
      </p:pic>
      <p:sp>
        <p:nvSpPr>
          <p:cNvPr id="2" name="Title 1"/>
          <p:cNvSpPr>
            <a:spLocks noGrp="1"/>
          </p:cNvSpPr>
          <p:nvPr>
            <p:ph type="title"/>
          </p:nvPr>
        </p:nvSpPr>
        <p:spPr>
          <a:xfrm>
            <a:off x="0" y="-209783"/>
            <a:ext cx="10515600" cy="1325563"/>
          </a:xfrm>
        </p:spPr>
        <p:txBody>
          <a:bodyPr/>
          <a:lstStyle/>
          <a:p>
            <a:r>
              <a:rPr lang="en-US" dirty="0" smtClean="0"/>
              <a:t>Intervals</a:t>
            </a:r>
            <a:endParaRPr lang="en-US" dirty="0"/>
          </a:p>
        </p:txBody>
      </p:sp>
      <p:sp>
        <p:nvSpPr>
          <p:cNvPr id="3" name="Content Placeholder 2"/>
          <p:cNvSpPr>
            <a:spLocks noGrp="1"/>
          </p:cNvSpPr>
          <p:nvPr>
            <p:ph idx="1"/>
          </p:nvPr>
        </p:nvSpPr>
        <p:spPr>
          <a:xfrm>
            <a:off x="838200" y="725487"/>
            <a:ext cx="10515600" cy="4351338"/>
          </a:xfrm>
        </p:spPr>
        <p:txBody>
          <a:bodyPr>
            <a:normAutofit/>
          </a:bodyPr>
          <a:lstStyle/>
          <a:p>
            <a:r>
              <a:rPr lang="en-US" b="1" u="sng" dirty="0" smtClean="0"/>
              <a:t>Interval</a:t>
            </a:r>
            <a:r>
              <a:rPr lang="en-US" dirty="0" smtClean="0"/>
              <a:t>: the </a:t>
            </a:r>
            <a:r>
              <a:rPr lang="en-US" dirty="0"/>
              <a:t>measurement of the distance in pitch between two notes</a:t>
            </a:r>
            <a:r>
              <a:rPr lang="en-US" dirty="0" smtClean="0"/>
              <a:t>.</a:t>
            </a:r>
          </a:p>
          <a:p>
            <a:r>
              <a:rPr lang="en-US" b="1" u="sng" dirty="0" smtClean="0"/>
              <a:t>harmonic interval</a:t>
            </a:r>
            <a:r>
              <a:rPr lang="en-US" dirty="0" smtClean="0"/>
              <a:t>:</a:t>
            </a:r>
            <a:r>
              <a:rPr lang="en-US" b="1" dirty="0" smtClean="0"/>
              <a:t> </a:t>
            </a:r>
            <a:r>
              <a:rPr lang="en-US" dirty="0" smtClean="0"/>
              <a:t>results </a:t>
            </a:r>
            <a:r>
              <a:rPr lang="en-US" dirty="0"/>
              <a:t>when </a:t>
            </a:r>
            <a:r>
              <a:rPr lang="en-US" dirty="0" smtClean="0"/>
              <a:t>two notes sound simultaneously</a:t>
            </a:r>
          </a:p>
          <a:p>
            <a:r>
              <a:rPr lang="en-US" b="1" u="sng" dirty="0" smtClean="0"/>
              <a:t>melodic interval</a:t>
            </a:r>
            <a:r>
              <a:rPr lang="en-US" dirty="0" smtClean="0"/>
              <a:t>:</a:t>
            </a:r>
            <a:r>
              <a:rPr lang="en-US" b="1" dirty="0" smtClean="0"/>
              <a:t> </a:t>
            </a:r>
            <a:r>
              <a:rPr lang="en-US" dirty="0"/>
              <a:t>occurs when </a:t>
            </a:r>
            <a:r>
              <a:rPr lang="en-US" dirty="0" smtClean="0"/>
              <a:t>two notes </a:t>
            </a:r>
            <a:r>
              <a:rPr lang="en-US" dirty="0"/>
              <a:t>are played </a:t>
            </a:r>
            <a:r>
              <a:rPr lang="en-US" dirty="0" smtClean="0"/>
              <a:t>successively</a:t>
            </a:r>
          </a:p>
          <a:p>
            <a:r>
              <a:rPr lang="en-US" dirty="0" smtClean="0"/>
              <a:t>There are two parts to </a:t>
            </a:r>
            <a:r>
              <a:rPr lang="en-US" i="1" dirty="0" smtClean="0"/>
              <a:t>every </a:t>
            </a:r>
            <a:r>
              <a:rPr lang="en-US" dirty="0" smtClean="0"/>
              <a:t>interval name: the numerical name and the modifier that precedes it</a:t>
            </a:r>
          </a:p>
          <a:p>
            <a:pPr lvl="2"/>
            <a:r>
              <a:rPr lang="en-US" dirty="0"/>
              <a:t>the numerical name is a </a:t>
            </a:r>
            <a:r>
              <a:rPr lang="en-US" dirty="0" smtClean="0"/>
              <a:t>measurement </a:t>
            </a:r>
            <a:r>
              <a:rPr lang="en-US" dirty="0"/>
              <a:t>of how far apart the notes are vertically on the staff, regardless of what </a:t>
            </a:r>
            <a:r>
              <a:rPr lang="en-US" dirty="0" smtClean="0"/>
              <a:t>accidentals </a:t>
            </a:r>
            <a:r>
              <a:rPr lang="en-US" dirty="0"/>
              <a:t>are involved</a:t>
            </a:r>
          </a:p>
          <a:p>
            <a:pPr lvl="1"/>
            <a:endParaRPr lang="en-US" dirty="0"/>
          </a:p>
        </p:txBody>
      </p:sp>
    </p:spTree>
    <p:extLst>
      <p:ext uri="{BB962C8B-B14F-4D97-AF65-F5344CB8AC3E}">
        <p14:creationId xmlns:p14="http://schemas.microsoft.com/office/powerpoint/2010/main" val="348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70876" y="1984917"/>
            <a:ext cx="7036422" cy="27361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ln w="0"/>
                <a:solidFill>
                  <a:schemeClr val="tx1"/>
                </a:solidFill>
                <a:effectLst>
                  <a:outerShdw blurRad="38100" dist="19050" dir="2700000" algn="tl" rotWithShape="0">
                    <a:schemeClr val="dk1">
                      <a:alpha val="40000"/>
                    </a:schemeClr>
                  </a:outerShdw>
                </a:effectLst>
              </a:rPr>
              <a:t>Simple intervals</a:t>
            </a:r>
            <a:endParaRPr lang="en-US" sz="320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1170877" y="5096107"/>
            <a:ext cx="7036421" cy="16838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ln w="0"/>
                <a:solidFill>
                  <a:schemeClr val="tx1"/>
                </a:solidFill>
                <a:effectLst>
                  <a:outerShdw blurRad="38100" dist="19050" dir="2700000" algn="tl" rotWithShape="0">
                    <a:schemeClr val="dk1">
                      <a:alpha val="40000"/>
                    </a:schemeClr>
                  </a:outerShdw>
                </a:effectLst>
              </a:rPr>
              <a:t>Compound intervals</a:t>
            </a:r>
            <a:endParaRPr lang="en-US" sz="3200" dirty="0">
              <a:ln w="0"/>
              <a:solidFill>
                <a:schemeClr val="tx1"/>
              </a:solidFill>
              <a:effectLst>
                <a:outerShdw blurRad="38100" dist="19050" dir="2700000" algn="tl" rotWithShape="0">
                  <a:schemeClr val="dk1">
                    <a:alpha val="40000"/>
                  </a:schemeClr>
                </a:outerShdw>
              </a:effectLst>
            </a:endParaRPr>
          </a:p>
        </p:txBody>
      </p:sp>
      <p:sp>
        <p:nvSpPr>
          <p:cNvPr id="2" name="Title 1"/>
          <p:cNvSpPr>
            <a:spLocks noGrp="1"/>
          </p:cNvSpPr>
          <p:nvPr>
            <p:ph type="title"/>
          </p:nvPr>
        </p:nvSpPr>
        <p:spPr/>
        <p:txBody>
          <a:bodyPr/>
          <a:lstStyle/>
          <a:p>
            <a:r>
              <a:rPr lang="en-US" dirty="0" smtClean="0"/>
              <a:t>Intervals</a:t>
            </a:r>
            <a:endParaRPr lang="en-US" dirty="0"/>
          </a:p>
        </p:txBody>
      </p:sp>
      <p:sp>
        <p:nvSpPr>
          <p:cNvPr id="3" name="Content Placeholder 2"/>
          <p:cNvSpPr>
            <a:spLocks noGrp="1"/>
          </p:cNvSpPr>
          <p:nvPr>
            <p:ph idx="1"/>
          </p:nvPr>
        </p:nvSpPr>
        <p:spPr>
          <a:xfrm>
            <a:off x="838200" y="1494263"/>
            <a:ext cx="4525537" cy="5285678"/>
          </a:xfrm>
        </p:spPr>
        <p:txBody>
          <a:bodyPr>
            <a:normAutofit/>
          </a:bodyPr>
          <a:lstStyle/>
          <a:p>
            <a:r>
              <a:rPr lang="en-US" dirty="0" smtClean="0"/>
              <a:t>Numerical intervals</a:t>
            </a:r>
          </a:p>
          <a:p>
            <a:pPr lvl="1"/>
            <a:r>
              <a:rPr lang="en-US" dirty="0" smtClean="0"/>
              <a:t>Unison (instead of 1</a:t>
            </a:r>
            <a:r>
              <a:rPr lang="en-US" baseline="30000" dirty="0" smtClean="0"/>
              <a:t>st</a:t>
            </a:r>
            <a:r>
              <a:rPr lang="en-US" dirty="0" smtClean="0"/>
              <a:t>)</a:t>
            </a:r>
          </a:p>
          <a:p>
            <a:pPr lvl="1"/>
            <a:r>
              <a:rPr lang="en-US" dirty="0" smtClean="0"/>
              <a:t>2</a:t>
            </a:r>
            <a:r>
              <a:rPr lang="en-US" baseline="30000" dirty="0" smtClean="0"/>
              <a:t>nd</a:t>
            </a:r>
            <a:endParaRPr lang="en-US" dirty="0" smtClean="0"/>
          </a:p>
          <a:p>
            <a:pPr lvl="1"/>
            <a:r>
              <a:rPr lang="en-US" dirty="0" smtClean="0"/>
              <a:t>3</a:t>
            </a:r>
            <a:r>
              <a:rPr lang="en-US" baseline="30000" dirty="0" smtClean="0"/>
              <a:t>rd</a:t>
            </a:r>
            <a:endParaRPr lang="en-US" dirty="0" smtClean="0"/>
          </a:p>
          <a:p>
            <a:pPr lvl="1"/>
            <a:r>
              <a:rPr lang="en-US" dirty="0" smtClean="0"/>
              <a:t>4</a:t>
            </a:r>
            <a:r>
              <a:rPr lang="en-US" baseline="30000" dirty="0" smtClean="0"/>
              <a:t>th</a:t>
            </a:r>
            <a:endParaRPr lang="en-US" dirty="0" smtClean="0"/>
          </a:p>
          <a:p>
            <a:pPr lvl="1"/>
            <a:r>
              <a:rPr lang="en-US" dirty="0" smtClean="0"/>
              <a:t>5</a:t>
            </a:r>
            <a:r>
              <a:rPr lang="en-US" baseline="30000" dirty="0" smtClean="0"/>
              <a:t>th</a:t>
            </a:r>
            <a:endParaRPr lang="en-US" dirty="0" smtClean="0"/>
          </a:p>
          <a:p>
            <a:pPr lvl="1"/>
            <a:r>
              <a:rPr lang="en-US" dirty="0" smtClean="0"/>
              <a:t>6</a:t>
            </a:r>
            <a:r>
              <a:rPr lang="en-US" baseline="30000" dirty="0" smtClean="0"/>
              <a:t>th</a:t>
            </a:r>
            <a:endParaRPr lang="en-US" dirty="0" smtClean="0"/>
          </a:p>
          <a:p>
            <a:pPr lvl="1"/>
            <a:r>
              <a:rPr lang="en-US" dirty="0" smtClean="0"/>
              <a:t>7</a:t>
            </a:r>
            <a:r>
              <a:rPr lang="en-US" baseline="30000" dirty="0" smtClean="0"/>
              <a:t>th</a:t>
            </a:r>
          </a:p>
          <a:p>
            <a:pPr lvl="1"/>
            <a:r>
              <a:rPr lang="en-US" dirty="0" smtClean="0"/>
              <a:t>Octave (instead of 8</a:t>
            </a:r>
            <a:r>
              <a:rPr lang="en-US" baseline="30000" dirty="0" smtClean="0"/>
              <a:t>th</a:t>
            </a:r>
            <a:r>
              <a:rPr lang="en-US" dirty="0" smtClean="0"/>
              <a:t>)</a:t>
            </a:r>
          </a:p>
          <a:p>
            <a:pPr lvl="1"/>
            <a:r>
              <a:rPr lang="en-US" dirty="0" smtClean="0"/>
              <a:t>9</a:t>
            </a:r>
            <a:r>
              <a:rPr lang="en-US" baseline="30000" dirty="0" smtClean="0"/>
              <a:t>th</a:t>
            </a:r>
            <a:r>
              <a:rPr lang="en-US" dirty="0" smtClean="0"/>
              <a:t> </a:t>
            </a:r>
          </a:p>
          <a:p>
            <a:pPr lvl="1"/>
            <a:r>
              <a:rPr lang="en-US" dirty="0" smtClean="0"/>
              <a:t>10</a:t>
            </a:r>
            <a:r>
              <a:rPr lang="en-US" baseline="30000" dirty="0" smtClean="0"/>
              <a:t>th</a:t>
            </a:r>
            <a:endParaRPr lang="en-US" dirty="0" smtClean="0"/>
          </a:p>
          <a:p>
            <a:pPr lvl="1"/>
            <a:r>
              <a:rPr lang="en-US" dirty="0" smtClean="0"/>
              <a:t>12</a:t>
            </a:r>
            <a:r>
              <a:rPr lang="en-US" baseline="30000" dirty="0" smtClean="0"/>
              <a:t>th</a:t>
            </a:r>
            <a:endParaRPr lang="en-US" dirty="0" smtClean="0"/>
          </a:p>
          <a:p>
            <a:pPr lvl="1"/>
            <a:r>
              <a:rPr lang="en-US" dirty="0" err="1" smtClean="0"/>
              <a:t>Etc</a:t>
            </a:r>
            <a:r>
              <a:rPr lang="mr-IN" dirty="0" smtClean="0"/>
              <a:t>…</a:t>
            </a:r>
            <a:endParaRPr lang="en-US" dirty="0" smtClean="0"/>
          </a:p>
          <a:p>
            <a:pPr lvl="1"/>
            <a:endParaRPr lang="en-US" dirty="0" smtClean="0"/>
          </a:p>
        </p:txBody>
      </p:sp>
    </p:spTree>
    <p:extLst>
      <p:ext uri="{BB962C8B-B14F-4D97-AF65-F5344CB8AC3E}">
        <p14:creationId xmlns:p14="http://schemas.microsoft.com/office/powerpoint/2010/main" val="9015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55" dur="500"/>
                                        <p:tgtEl>
                                          <p:spTgt spid="3">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checkerboard(across)">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checkerboard(across)">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Modifiers</a:t>
            </a:r>
            <a:endParaRPr lang="en-US" dirty="0"/>
          </a:p>
        </p:txBody>
      </p:sp>
      <p:sp>
        <p:nvSpPr>
          <p:cNvPr id="3" name="Content Placeholder 2"/>
          <p:cNvSpPr>
            <a:spLocks noGrp="1"/>
          </p:cNvSpPr>
          <p:nvPr>
            <p:ph idx="1"/>
          </p:nvPr>
        </p:nvSpPr>
        <p:spPr/>
        <p:txBody>
          <a:bodyPr>
            <a:normAutofit/>
          </a:bodyPr>
          <a:lstStyle/>
          <a:p>
            <a:r>
              <a:rPr lang="en-US" b="1" u="sng" dirty="0" smtClean="0"/>
              <a:t>Perfect</a:t>
            </a:r>
          </a:p>
          <a:p>
            <a:pPr lvl="1"/>
            <a:r>
              <a:rPr lang="en-US" dirty="0" smtClean="0"/>
              <a:t>Refers to Unisons, 4ths, 5ths, 8ves, and their compounds (ex. 11ths)</a:t>
            </a:r>
          </a:p>
          <a:p>
            <a:pPr lvl="1"/>
            <a:endParaRPr lang="en-US"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0654"/>
            <a:ext cx="12192000" cy="2666309"/>
          </a:xfrm>
          <a:prstGeom prst="rect">
            <a:avLst/>
          </a:prstGeom>
        </p:spPr>
      </p:pic>
    </p:spTree>
    <p:extLst>
      <p:ext uri="{BB962C8B-B14F-4D97-AF65-F5344CB8AC3E}">
        <p14:creationId xmlns:p14="http://schemas.microsoft.com/office/powerpoint/2010/main" val="89919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Modifiers</a:t>
            </a:r>
            <a:endParaRPr lang="en-US" dirty="0"/>
          </a:p>
        </p:txBody>
      </p:sp>
      <p:sp>
        <p:nvSpPr>
          <p:cNvPr id="3" name="Content Placeholder 2"/>
          <p:cNvSpPr>
            <a:spLocks noGrp="1"/>
          </p:cNvSpPr>
          <p:nvPr>
            <p:ph idx="1"/>
          </p:nvPr>
        </p:nvSpPr>
        <p:spPr/>
        <p:txBody>
          <a:bodyPr>
            <a:normAutofit/>
          </a:bodyPr>
          <a:lstStyle/>
          <a:p>
            <a:r>
              <a:rPr lang="en-US" b="1" u="sng" dirty="0" smtClean="0"/>
              <a:t>Major/minor</a:t>
            </a:r>
          </a:p>
          <a:p>
            <a:pPr lvl="1"/>
            <a:r>
              <a:rPr lang="en-US" dirty="0" smtClean="0"/>
              <a:t>Only used in conjunction with </a:t>
            </a:r>
            <a:r>
              <a:rPr lang="en-US" dirty="0"/>
              <a:t>2nds, 3rds, 6ths, and </a:t>
            </a:r>
            <a:r>
              <a:rPr lang="en-US" dirty="0" smtClean="0"/>
              <a:t>7ths</a:t>
            </a:r>
          </a:p>
          <a:p>
            <a:pPr lvl="2"/>
            <a:r>
              <a:rPr lang="en-US" dirty="0"/>
              <a:t>The intervals formed by </a:t>
            </a:r>
            <a:r>
              <a:rPr lang="en-US" dirty="0" smtClean="0"/>
              <a:t>^1–^2</a:t>
            </a:r>
            <a:r>
              <a:rPr lang="en-US" dirty="0"/>
              <a:t>, </a:t>
            </a:r>
            <a:r>
              <a:rPr lang="en-US" dirty="0" smtClean="0"/>
              <a:t>^1–^3</a:t>
            </a:r>
            <a:r>
              <a:rPr lang="en-US" dirty="0"/>
              <a:t>, </a:t>
            </a:r>
            <a:r>
              <a:rPr lang="en-US" dirty="0" smtClean="0"/>
              <a:t>^1–^6, </a:t>
            </a:r>
            <a:r>
              <a:rPr lang="en-US" dirty="0"/>
              <a:t>and </a:t>
            </a:r>
            <a:r>
              <a:rPr lang="en-US" dirty="0" smtClean="0"/>
              <a:t>^1–^7 </a:t>
            </a:r>
            <a:r>
              <a:rPr lang="en-US" dirty="0"/>
              <a:t>in the major scale are all major </a:t>
            </a:r>
            <a:r>
              <a:rPr lang="en-US" dirty="0" smtClean="0"/>
              <a:t>intervals</a:t>
            </a:r>
          </a:p>
          <a:p>
            <a:pPr lvl="3"/>
            <a:r>
              <a:rPr lang="en-US" dirty="0" smtClean="0"/>
              <a:t>If we lessen a major interval by a half-step it becomes a minor interval</a:t>
            </a:r>
            <a:endParaRPr lang="en-US"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30" y="5018980"/>
            <a:ext cx="12192000" cy="17788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882" y="3617510"/>
            <a:ext cx="7497337" cy="1759656"/>
          </a:xfrm>
          <a:prstGeom prst="rect">
            <a:avLst/>
          </a:prstGeom>
        </p:spPr>
      </p:pic>
    </p:spTree>
    <p:extLst>
      <p:ext uri="{BB962C8B-B14F-4D97-AF65-F5344CB8AC3E}">
        <p14:creationId xmlns:p14="http://schemas.microsoft.com/office/powerpoint/2010/main" val="117236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and Diminished Intervals</a:t>
            </a:r>
            <a:endParaRPr lang="en-US" dirty="0"/>
          </a:p>
        </p:txBody>
      </p:sp>
      <p:sp>
        <p:nvSpPr>
          <p:cNvPr id="3" name="Content Placeholder 2"/>
          <p:cNvSpPr>
            <a:spLocks noGrp="1"/>
          </p:cNvSpPr>
          <p:nvPr>
            <p:ph idx="1"/>
          </p:nvPr>
        </p:nvSpPr>
        <p:spPr/>
        <p:txBody>
          <a:bodyPr/>
          <a:lstStyle/>
          <a:p>
            <a:r>
              <a:rPr lang="en-US" dirty="0"/>
              <a:t>If a perfect or a major interval is made a half step larger without changing the numerical name, the interval becomes augmented (abbreviated +)</a:t>
            </a:r>
          </a:p>
          <a:p>
            <a:r>
              <a:rPr lang="en-US" dirty="0"/>
              <a:t>If a perfect or a minor interval is made a half step smaller without changing its numerical name, it becomes diminished (abbreviated </a:t>
            </a:r>
            <a:r>
              <a:rPr lang="en-US" dirty="0" smtClean="0"/>
              <a:t>º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24" y="4392052"/>
            <a:ext cx="11288751" cy="2465948"/>
          </a:xfrm>
          <a:prstGeom prst="rect">
            <a:avLst/>
          </a:prstGeom>
        </p:spPr>
      </p:pic>
    </p:spTree>
    <p:extLst>
      <p:ext uri="{BB962C8B-B14F-4D97-AF65-F5344CB8AC3E}">
        <p14:creationId xmlns:p14="http://schemas.microsoft.com/office/powerpoint/2010/main" val="27415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Intervals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dirty="0"/>
              <a:t>There is no such thing as a diminished unison</a:t>
            </a:r>
            <a:r>
              <a:rPr lang="en-US" dirty="0" smtClean="0"/>
              <a:t>.</a:t>
            </a:r>
          </a:p>
          <a:p>
            <a:pPr lvl="1"/>
            <a:r>
              <a:rPr lang="en-US" dirty="0" smtClean="0"/>
              <a:t>Why?</a:t>
            </a:r>
          </a:p>
          <a:p>
            <a:r>
              <a:rPr lang="en-US" dirty="0" smtClean="0"/>
              <a:t>Doubly </a:t>
            </a:r>
            <a:r>
              <a:rPr lang="en-US" dirty="0"/>
              <a:t>augmented and doubly </a:t>
            </a:r>
            <a:r>
              <a:rPr lang="en-US" dirty="0" smtClean="0"/>
              <a:t>diminished </a:t>
            </a:r>
            <a:r>
              <a:rPr lang="en-US" dirty="0"/>
              <a:t>intervals are possible, but they seldom occur</a:t>
            </a:r>
            <a:r>
              <a:rPr lang="en-US" dirty="0" smtClean="0"/>
              <a:t>.</a:t>
            </a:r>
          </a:p>
          <a:p>
            <a:pPr lvl="1"/>
            <a:r>
              <a:rPr lang="en-US" dirty="0" smtClean="0"/>
              <a:t>Let’s make an example of a doubly augmented 3</a:t>
            </a:r>
            <a:r>
              <a:rPr lang="en-US" baseline="30000" dirty="0" smtClean="0"/>
              <a:t>rd</a:t>
            </a:r>
            <a:endParaRPr lang="en-US" dirty="0" smtClean="0"/>
          </a:p>
          <a:p>
            <a:r>
              <a:rPr lang="en-US" dirty="0" err="1" smtClean="0"/>
              <a:t>Tritone</a:t>
            </a:r>
            <a:r>
              <a:rPr lang="en-US" dirty="0" smtClean="0"/>
              <a:t> </a:t>
            </a:r>
            <a:r>
              <a:rPr lang="en-US" dirty="0"/>
              <a:t>is a term used for the +4 or its enharmonic equivalent, the </a:t>
            </a:r>
            <a:r>
              <a:rPr lang="en-US" dirty="0" smtClean="0"/>
              <a:t>º5.</a:t>
            </a:r>
          </a:p>
          <a:p>
            <a:r>
              <a:rPr lang="en-US" b="1" u="sng" dirty="0" smtClean="0"/>
              <a:t>Enharmonic:</a:t>
            </a:r>
            <a:r>
              <a:rPr lang="en-US" dirty="0" smtClean="0"/>
              <a:t> something that sounds the same but is spelled differently</a:t>
            </a:r>
          </a:p>
          <a:p>
            <a:pPr lvl="1"/>
            <a:r>
              <a:rPr lang="en-US" dirty="0" smtClean="0"/>
              <a:t>Notes: and Fb</a:t>
            </a:r>
          </a:p>
          <a:p>
            <a:pPr lvl="1"/>
            <a:r>
              <a:rPr lang="en-US" dirty="0" smtClean="0"/>
              <a:t>Keys: C# Major and Db Major</a:t>
            </a:r>
          </a:p>
          <a:p>
            <a:pPr lvl="1"/>
            <a:r>
              <a:rPr lang="en-US" dirty="0" smtClean="0"/>
              <a:t>Intervals: º4 and M3</a:t>
            </a:r>
            <a:endParaRPr lang="en-US" dirty="0"/>
          </a:p>
          <a:p>
            <a:endParaRPr lang="en-US" dirty="0"/>
          </a:p>
        </p:txBody>
      </p:sp>
    </p:spTree>
    <p:extLst>
      <p:ext uri="{BB962C8B-B14F-4D97-AF65-F5344CB8AC3E}">
        <p14:creationId xmlns:p14="http://schemas.microsoft.com/office/powerpoint/2010/main" val="56316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Octave Register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72254"/>
            <a:ext cx="10515600" cy="3258080"/>
          </a:xfrm>
        </p:spPr>
      </p:pic>
    </p:spTree>
    <p:extLst>
      <p:ext uri="{BB962C8B-B14F-4D97-AF65-F5344CB8AC3E}">
        <p14:creationId xmlns:p14="http://schemas.microsoft.com/office/powerpoint/2010/main" val="1047787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Inversion of Intervals</a:t>
            </a:r>
            <a:endParaRPr lang="en-US" dirty="0"/>
          </a:p>
        </p:txBody>
      </p:sp>
      <p:sp>
        <p:nvSpPr>
          <p:cNvPr id="3" name="Content Placeholder 2"/>
          <p:cNvSpPr>
            <a:spLocks noGrp="1"/>
          </p:cNvSpPr>
          <p:nvPr>
            <p:ph idx="1"/>
          </p:nvPr>
        </p:nvSpPr>
        <p:spPr/>
        <p:txBody>
          <a:bodyPr/>
          <a:lstStyle/>
          <a:p>
            <a:r>
              <a:rPr lang="en-US" dirty="0" smtClean="0"/>
              <a:t>We can invert simple intervals</a:t>
            </a:r>
          </a:p>
          <a:p>
            <a:pPr lvl="1"/>
            <a:r>
              <a:rPr lang="en-US" dirty="0" smtClean="0"/>
              <a:t>Transpose one the notes by an octave to reverse the </a:t>
            </a:r>
            <a:r>
              <a:rPr lang="en-US" dirty="0" err="1" smtClean="0"/>
              <a:t>verticle</a:t>
            </a:r>
            <a:r>
              <a:rPr lang="en-US" dirty="0" smtClean="0"/>
              <a:t> order of the notes.</a:t>
            </a:r>
          </a:p>
          <a:p>
            <a:pPr lvl="1"/>
            <a:r>
              <a:rPr lang="en-US" dirty="0" smtClean="0"/>
              <a:t>When we invert simple intervals 2 things predictably happen:</a:t>
            </a:r>
          </a:p>
          <a:p>
            <a:pPr lvl="2"/>
            <a:r>
              <a:rPr lang="en-US" dirty="0" smtClean="0"/>
              <a:t>If we subtract the starting numeric name from 9 we get the ending numeric name</a:t>
            </a:r>
          </a:p>
          <a:p>
            <a:pPr lvl="3"/>
            <a:r>
              <a:rPr lang="en-US" dirty="0" smtClean="0"/>
              <a:t>A 2</a:t>
            </a:r>
            <a:r>
              <a:rPr lang="en-US" baseline="30000" dirty="0" smtClean="0"/>
              <a:t>nd </a:t>
            </a:r>
            <a:r>
              <a:rPr lang="en-US" dirty="0"/>
              <a:t> </a:t>
            </a:r>
            <a:r>
              <a:rPr lang="en-US" dirty="0" smtClean="0"/>
              <a:t>becomes a 7</a:t>
            </a:r>
            <a:r>
              <a:rPr lang="en-US" baseline="30000" dirty="0" smtClean="0"/>
              <a:t>th</a:t>
            </a:r>
            <a:r>
              <a:rPr lang="en-US" dirty="0" smtClean="0"/>
              <a:t> and vice versa</a:t>
            </a:r>
          </a:p>
          <a:p>
            <a:pPr lvl="3"/>
            <a:r>
              <a:rPr lang="en-US" dirty="0" smtClean="0"/>
              <a:t>A 3</a:t>
            </a:r>
            <a:r>
              <a:rPr lang="en-US" baseline="30000" dirty="0" smtClean="0"/>
              <a:t>rd</a:t>
            </a:r>
            <a:r>
              <a:rPr lang="en-US" dirty="0" smtClean="0"/>
              <a:t> becomes a 6</a:t>
            </a:r>
            <a:r>
              <a:rPr lang="en-US" baseline="30000" dirty="0" smtClean="0"/>
              <a:t>th </a:t>
            </a:r>
            <a:r>
              <a:rPr lang="en-US" dirty="0" smtClean="0"/>
              <a:t>and vice versa</a:t>
            </a:r>
            <a:endParaRPr lang="en-US" baseline="30000" dirty="0" smtClean="0"/>
          </a:p>
          <a:p>
            <a:pPr lvl="3"/>
            <a:r>
              <a:rPr lang="en-US" dirty="0" smtClean="0"/>
              <a:t>A 4</a:t>
            </a:r>
            <a:r>
              <a:rPr lang="en-US" baseline="30000" dirty="0" smtClean="0"/>
              <a:t>th</a:t>
            </a:r>
            <a:r>
              <a:rPr lang="en-US" dirty="0" smtClean="0"/>
              <a:t> becomes a 5</a:t>
            </a:r>
            <a:r>
              <a:rPr lang="en-US" baseline="30000" dirty="0" smtClean="0"/>
              <a:t>th</a:t>
            </a:r>
            <a:r>
              <a:rPr lang="en-US" dirty="0" smtClean="0"/>
              <a:t> and vice versa</a:t>
            </a:r>
          </a:p>
          <a:p>
            <a:pPr lvl="2"/>
            <a:r>
              <a:rPr lang="en-US" dirty="0" smtClean="0"/>
              <a:t>The modifier also inverts (except for perfect intervals)</a:t>
            </a:r>
          </a:p>
          <a:p>
            <a:pPr lvl="3"/>
            <a:r>
              <a:rPr lang="en-US" dirty="0" smtClean="0"/>
              <a:t>Major becomes minor, and vice versa</a:t>
            </a:r>
          </a:p>
          <a:p>
            <a:pPr lvl="3"/>
            <a:r>
              <a:rPr lang="en-US" dirty="0" smtClean="0"/>
              <a:t>Augmented becomes diminished and vice versa</a:t>
            </a:r>
          </a:p>
        </p:txBody>
      </p:sp>
    </p:spTree>
    <p:extLst>
      <p:ext uri="{BB962C8B-B14F-4D97-AF65-F5344CB8AC3E}">
        <p14:creationId xmlns:p14="http://schemas.microsoft.com/office/powerpoint/2010/main" val="19247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Consonant and Dissonant Harmonic Intervals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b="1" u="sng" dirty="0"/>
              <a:t>consonant</a:t>
            </a:r>
            <a:r>
              <a:rPr lang="en-US" dirty="0"/>
              <a:t> and </a:t>
            </a:r>
            <a:r>
              <a:rPr lang="en-US" b="1" u="sng" dirty="0"/>
              <a:t>dissonant</a:t>
            </a:r>
            <a:r>
              <a:rPr lang="en-US" dirty="0"/>
              <a:t> can be defined roughly as meaning pleasing to the ear and not pleasing to the ear, </a:t>
            </a:r>
            <a:r>
              <a:rPr lang="en-US" dirty="0" smtClean="0"/>
              <a:t>respectively</a:t>
            </a:r>
          </a:p>
          <a:p>
            <a:r>
              <a:rPr lang="en-US" dirty="0" smtClean="0"/>
              <a:t>For </a:t>
            </a:r>
            <a:r>
              <a:rPr lang="en-US" dirty="0"/>
              <a:t>now </a:t>
            </a:r>
            <a:r>
              <a:rPr lang="en-US" dirty="0" smtClean="0"/>
              <a:t>the following will suffice</a:t>
            </a:r>
          </a:p>
          <a:p>
            <a:pPr lvl="1"/>
            <a:r>
              <a:rPr lang="en-US" dirty="0" smtClean="0"/>
              <a:t>Consonant</a:t>
            </a:r>
          </a:p>
          <a:p>
            <a:pPr lvl="2"/>
            <a:r>
              <a:rPr lang="en-US" dirty="0" smtClean="0"/>
              <a:t>major </a:t>
            </a:r>
            <a:r>
              <a:rPr lang="en-US" dirty="0"/>
              <a:t>and minor 3rds and 6ths and perfect 5ths and 8ves </a:t>
            </a:r>
            <a:endParaRPr lang="en-US" dirty="0" smtClean="0"/>
          </a:p>
          <a:p>
            <a:pPr lvl="1"/>
            <a:r>
              <a:rPr lang="en-US" dirty="0" smtClean="0"/>
              <a:t>Dissonant</a:t>
            </a:r>
          </a:p>
          <a:p>
            <a:pPr lvl="2"/>
            <a:r>
              <a:rPr lang="en-US" dirty="0" smtClean="0"/>
              <a:t>All </a:t>
            </a:r>
            <a:r>
              <a:rPr lang="en-US" dirty="0"/>
              <a:t>other harmonic intervals, including all augmented and </a:t>
            </a:r>
            <a:r>
              <a:rPr lang="en-US" dirty="0" smtClean="0"/>
              <a:t>diminished </a:t>
            </a:r>
            <a:r>
              <a:rPr lang="en-US" dirty="0"/>
              <a:t>intervals, are dissonant. An exception is the P4, which is considered dissonant in tonal music only when it occurs above the lowest </a:t>
            </a:r>
            <a:r>
              <a:rPr lang="en-US" dirty="0" smtClean="0"/>
              <a:t>voice</a:t>
            </a:r>
          </a:p>
          <a:p>
            <a:r>
              <a:rPr lang="en-US" dirty="0" smtClean="0"/>
              <a:t>This is based of off what composers of tonal music (1650-1900) traditionally wrote, our modern ears are accustomed to a much wider range of consonance.</a:t>
            </a:r>
            <a:endParaRPr lang="en-US" dirty="0"/>
          </a:p>
        </p:txBody>
      </p:sp>
    </p:spTree>
    <p:extLst>
      <p:ext uri="{BB962C8B-B14F-4D97-AF65-F5344CB8AC3E}">
        <p14:creationId xmlns:p14="http://schemas.microsoft.com/office/powerpoint/2010/main" val="213960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Intervals &amp; You</a:t>
            </a:r>
            <a:endParaRPr lang="en-US" dirty="0"/>
          </a:p>
        </p:txBody>
      </p:sp>
      <p:sp>
        <p:nvSpPr>
          <p:cNvPr id="3" name="Content Placeholder 2"/>
          <p:cNvSpPr>
            <a:spLocks noGrp="1"/>
          </p:cNvSpPr>
          <p:nvPr>
            <p:ph idx="1"/>
          </p:nvPr>
        </p:nvSpPr>
        <p:spPr/>
        <p:txBody>
          <a:bodyPr/>
          <a:lstStyle/>
          <a:p>
            <a:r>
              <a:rPr lang="en-US" dirty="0" smtClean="0"/>
              <a:t>You need to:</a:t>
            </a:r>
          </a:p>
          <a:p>
            <a:pPr lvl="1"/>
            <a:r>
              <a:rPr lang="en-US" dirty="0" smtClean="0"/>
              <a:t>Know all possible intervals</a:t>
            </a:r>
          </a:p>
          <a:p>
            <a:pPr lvl="1"/>
            <a:r>
              <a:rPr lang="en-US" dirty="0" smtClean="0"/>
              <a:t>Be able to immediately recognize any intervals</a:t>
            </a:r>
          </a:p>
          <a:p>
            <a:pPr lvl="2"/>
            <a:r>
              <a:rPr lang="en-US" dirty="0" smtClean="0"/>
              <a:t>Even the crazy ones</a:t>
            </a:r>
          </a:p>
          <a:p>
            <a:pPr lvl="1"/>
            <a:endParaRPr lang="en-US" dirty="0"/>
          </a:p>
          <a:p>
            <a:r>
              <a:rPr lang="en-US" dirty="0" smtClean="0"/>
              <a:t>Luckily for you, the internet has anything you would ever need!</a:t>
            </a:r>
          </a:p>
          <a:p>
            <a:pPr lvl="1"/>
            <a:r>
              <a:rPr lang="en-US" dirty="0" smtClean="0">
                <a:hlinkClick r:id="rId2"/>
              </a:rPr>
              <a:t>http://</a:t>
            </a:r>
            <a:r>
              <a:rPr lang="en-US" dirty="0" err="1" smtClean="0">
                <a:hlinkClick r:id="rId2"/>
              </a:rPr>
              <a:t>www.musictheory.net</a:t>
            </a:r>
            <a:r>
              <a:rPr lang="en-US" dirty="0" smtClean="0">
                <a:hlinkClick r:id="rId2"/>
              </a:rPr>
              <a:t>/exercises</a:t>
            </a:r>
            <a:endParaRPr lang="en-US" dirty="0" smtClean="0"/>
          </a:p>
        </p:txBody>
      </p:sp>
    </p:spTree>
    <p:extLst>
      <p:ext uri="{BB962C8B-B14F-4D97-AF65-F5344CB8AC3E}">
        <p14:creationId xmlns:p14="http://schemas.microsoft.com/office/powerpoint/2010/main" val="11578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Things in Music That Are the Same but Are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9751366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405" y="365125"/>
            <a:ext cx="4927600" cy="4889500"/>
          </a:xfrm>
          <a:prstGeom prst="rect">
            <a:avLst/>
          </a:prstGeom>
        </p:spPr>
      </p:pic>
      <p:sp>
        <p:nvSpPr>
          <p:cNvPr id="2" name="Title 1"/>
          <p:cNvSpPr>
            <a:spLocks noGrp="1"/>
          </p:cNvSpPr>
          <p:nvPr>
            <p:ph type="title"/>
          </p:nvPr>
        </p:nvSpPr>
        <p:spPr/>
        <p:txBody>
          <a:bodyPr/>
          <a:lstStyle/>
          <a:p>
            <a:r>
              <a:rPr lang="en-US" dirty="0" smtClean="0">
                <a:latin typeface="Helvetica Light" charset="0"/>
                <a:ea typeface="Helvetica Light" charset="0"/>
                <a:cs typeface="Helvetica Light" charset="0"/>
              </a:rPr>
              <a:t>Notation</a:t>
            </a:r>
            <a:r>
              <a:rPr lang="en-US" dirty="0" smtClean="0"/>
              <a:t> on the Staff</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328" y="5097189"/>
            <a:ext cx="4414428" cy="1760811"/>
          </a:xfrm>
          <a:prstGeom prst="rect">
            <a:avLst/>
          </a:prstGeom>
        </p:spPr>
      </p:pic>
      <p:sp>
        <p:nvSpPr>
          <p:cNvPr id="3" name="Content Placeholder 2"/>
          <p:cNvSpPr>
            <a:spLocks noGrp="1"/>
          </p:cNvSpPr>
          <p:nvPr>
            <p:ph idx="1"/>
          </p:nvPr>
        </p:nvSpPr>
        <p:spPr>
          <a:xfrm>
            <a:off x="838200" y="1825624"/>
            <a:ext cx="5760308" cy="4772883"/>
          </a:xfrm>
        </p:spPr>
        <p:txBody>
          <a:bodyPr>
            <a:normAutofit/>
          </a:bodyPr>
          <a:lstStyle/>
          <a:p>
            <a:r>
              <a:rPr lang="en-US" dirty="0"/>
              <a:t>Our system of musical notation is similar to a graph in which time is indicated on the X axis and pitch is shown on the Y axis</a:t>
            </a:r>
            <a:r>
              <a:rPr lang="en-US" dirty="0" smtClean="0"/>
              <a:t>.</a:t>
            </a:r>
          </a:p>
          <a:p>
            <a:pPr algn="r"/>
            <a:r>
              <a:rPr lang="en-US" dirty="0"/>
              <a:t>A </a:t>
            </a:r>
            <a:r>
              <a:rPr lang="en-US" b="1" dirty="0"/>
              <a:t>staff</a:t>
            </a:r>
            <a:r>
              <a:rPr lang="en-US" dirty="0"/>
              <a:t> is used in music to indicate the precise pitch desired</a:t>
            </a:r>
            <a:r>
              <a:rPr lang="en-US" dirty="0" smtClean="0"/>
              <a:t>.</a:t>
            </a:r>
          </a:p>
          <a:p>
            <a:pPr lvl="1"/>
            <a:r>
              <a:rPr lang="en-US" dirty="0" smtClean="0"/>
              <a:t>Has five lines and four spaces</a:t>
            </a:r>
          </a:p>
          <a:p>
            <a:pPr lvl="1"/>
            <a:r>
              <a:rPr lang="en-US" dirty="0" smtClean="0"/>
              <a:t>Staff can be extended with</a:t>
            </a:r>
          </a:p>
          <a:p>
            <a:pPr marL="457200" lvl="1" indent="0">
              <a:buNone/>
            </a:pPr>
            <a:r>
              <a:rPr lang="en-US" dirty="0"/>
              <a:t>	</a:t>
            </a:r>
            <a:r>
              <a:rPr lang="en-US" dirty="0" smtClean="0"/>
              <a:t>ledger lines</a:t>
            </a:r>
          </a:p>
        </p:txBody>
      </p:sp>
      <p:sp>
        <p:nvSpPr>
          <p:cNvPr id="6" name="Rectangle 5"/>
          <p:cNvSpPr/>
          <p:nvPr/>
        </p:nvSpPr>
        <p:spPr>
          <a:xfrm>
            <a:off x="7179276" y="5097189"/>
            <a:ext cx="3002692" cy="5004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7" name="Rectangle 6"/>
          <p:cNvSpPr/>
          <p:nvPr/>
        </p:nvSpPr>
        <p:spPr>
          <a:xfrm>
            <a:off x="7315200" y="6285960"/>
            <a:ext cx="3002692" cy="5004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Tree>
    <p:extLst>
      <p:ext uri="{BB962C8B-B14F-4D97-AF65-F5344CB8AC3E}">
        <p14:creationId xmlns:p14="http://schemas.microsoft.com/office/powerpoint/2010/main" val="12469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281" y="3682314"/>
            <a:ext cx="6426200" cy="2819400"/>
          </a:xfrm>
          <a:prstGeom prst="rect">
            <a:avLst/>
          </a:prstGeom>
        </p:spPr>
      </p:pic>
      <p:sp>
        <p:nvSpPr>
          <p:cNvPr id="2" name="Title 1"/>
          <p:cNvSpPr>
            <a:spLocks noGrp="1"/>
          </p:cNvSpPr>
          <p:nvPr>
            <p:ph type="title"/>
          </p:nvPr>
        </p:nvSpPr>
        <p:spPr/>
        <p:txBody>
          <a:bodyPr/>
          <a:lstStyle/>
          <a:p>
            <a:r>
              <a:rPr lang="en-US" dirty="0" smtClean="0"/>
              <a:t>Notation on the Staff</a:t>
            </a:r>
            <a:endParaRPr lang="en-US" dirty="0"/>
          </a:p>
        </p:txBody>
      </p:sp>
      <p:sp>
        <p:nvSpPr>
          <p:cNvPr id="3" name="Content Placeholder 2"/>
          <p:cNvSpPr>
            <a:spLocks noGrp="1"/>
          </p:cNvSpPr>
          <p:nvPr>
            <p:ph idx="1"/>
          </p:nvPr>
        </p:nvSpPr>
        <p:spPr/>
        <p:txBody>
          <a:bodyPr/>
          <a:lstStyle/>
          <a:p>
            <a:r>
              <a:rPr lang="en-US" dirty="0" smtClean="0"/>
              <a:t>A </a:t>
            </a:r>
            <a:r>
              <a:rPr lang="en-US" b="1" dirty="0" smtClean="0"/>
              <a:t>clef </a:t>
            </a:r>
            <a:r>
              <a:rPr lang="en-US" dirty="0" smtClean="0"/>
              <a:t>must appear on each staff so we know which lines and spaces indicate which pitch.</a:t>
            </a:r>
          </a:p>
          <a:p>
            <a:r>
              <a:rPr lang="en-US" dirty="0" smtClean="0"/>
              <a:t>Three common clefs:</a:t>
            </a:r>
          </a:p>
          <a:p>
            <a:pPr lvl="1"/>
            <a:r>
              <a:rPr lang="en-US" dirty="0" smtClean="0"/>
              <a:t>Each is named for the pitch that it indicates</a:t>
            </a:r>
          </a:p>
          <a:p>
            <a:pPr lvl="2"/>
            <a:r>
              <a:rPr lang="en-US" dirty="0"/>
              <a:t> </a:t>
            </a:r>
            <a:r>
              <a:rPr lang="en-US" dirty="0" smtClean="0"/>
              <a:t>              “G” Clef 	     “F” Clef  		“C” Clef	</a:t>
            </a:r>
          </a:p>
        </p:txBody>
      </p:sp>
      <p:sp>
        <p:nvSpPr>
          <p:cNvPr id="5" name="Rectangle 4"/>
          <p:cNvSpPr/>
          <p:nvPr/>
        </p:nvSpPr>
        <p:spPr>
          <a:xfrm>
            <a:off x="2347783" y="5885292"/>
            <a:ext cx="6845644" cy="6164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6" name="Rectangle 5"/>
          <p:cNvSpPr/>
          <p:nvPr/>
        </p:nvSpPr>
        <p:spPr>
          <a:xfrm>
            <a:off x="8365525" y="5576672"/>
            <a:ext cx="3336324" cy="14704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Hiragino Kaku Gothic ProN W3" charset="-128"/>
              </a:rPr>
              <a:t> </a:t>
            </a:r>
            <a:endParaRPr lang="en-US" dirty="0">
              <a:latin typeface="Hiragino Kaku Gothic ProN W3" charset="-128"/>
            </a:endParaRPr>
          </a:p>
        </p:txBody>
      </p:sp>
    </p:spTree>
    <p:extLst>
      <p:ext uri="{BB962C8B-B14F-4D97-AF65-F5344CB8AC3E}">
        <p14:creationId xmlns:p14="http://schemas.microsoft.com/office/powerpoint/2010/main" val="4502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55308"/>
            <a:ext cx="5202680" cy="254549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1492" y="2626849"/>
            <a:ext cx="7080508" cy="4008730"/>
          </a:xfrm>
          <a:prstGeom prst="rect">
            <a:avLst/>
          </a:prstGeom>
        </p:spPr>
      </p:pic>
      <p:sp>
        <p:nvSpPr>
          <p:cNvPr id="2" name="Title 1"/>
          <p:cNvSpPr>
            <a:spLocks noGrp="1"/>
          </p:cNvSpPr>
          <p:nvPr>
            <p:ph type="title"/>
          </p:nvPr>
        </p:nvSpPr>
        <p:spPr/>
        <p:txBody>
          <a:bodyPr/>
          <a:lstStyle/>
          <a:p>
            <a:r>
              <a:rPr lang="en-US" dirty="0" smtClean="0"/>
              <a:t>Notation on the Staff</a:t>
            </a:r>
            <a:endParaRPr lang="en-US" dirty="0"/>
          </a:p>
        </p:txBody>
      </p:sp>
      <p:sp>
        <p:nvSpPr>
          <p:cNvPr id="8" name="Rectangle 7"/>
          <p:cNvSpPr/>
          <p:nvPr/>
        </p:nvSpPr>
        <p:spPr>
          <a:xfrm>
            <a:off x="4794422" y="2613836"/>
            <a:ext cx="3188043" cy="6106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iragino Kaku Gothic ProN W3" charset="-128"/>
            </a:endParaRPr>
          </a:p>
        </p:txBody>
      </p:sp>
      <p:sp>
        <p:nvSpPr>
          <p:cNvPr id="3" name="Content Placeholder 2"/>
          <p:cNvSpPr>
            <a:spLocks noGrp="1"/>
          </p:cNvSpPr>
          <p:nvPr>
            <p:ph idx="1"/>
          </p:nvPr>
        </p:nvSpPr>
        <p:spPr/>
        <p:txBody>
          <a:bodyPr/>
          <a:lstStyle/>
          <a:p>
            <a:r>
              <a:rPr lang="en-US" dirty="0"/>
              <a:t>The </a:t>
            </a:r>
            <a:r>
              <a:rPr lang="en-US" b="1" dirty="0"/>
              <a:t>grand staff </a:t>
            </a:r>
            <a:r>
              <a:rPr lang="en-US" dirty="0"/>
              <a:t>is a combination of two staves joined by a brace, with the top and bot- tom staves using treble and bass clefs, respectively. </a:t>
            </a:r>
            <a:endParaRPr lang="en-US" dirty="0" smtClean="0"/>
          </a:p>
          <a:p>
            <a:pPr lvl="1"/>
            <a:r>
              <a:rPr lang="en-US" i="1" dirty="0" smtClean="0"/>
              <a:t>Think Piano Music</a:t>
            </a:r>
            <a:endParaRPr lang="en-US" i="1" dirty="0"/>
          </a:p>
          <a:p>
            <a:endParaRPr lang="en-US" dirty="0"/>
          </a:p>
        </p:txBody>
      </p:sp>
      <p:pic>
        <p:nvPicPr>
          <p:cNvPr id="7" name="BachKeyboardParti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10725" y="20462"/>
            <a:ext cx="812800" cy="812800"/>
          </a:xfrm>
          <a:prstGeom prst="rect">
            <a:avLst/>
          </a:prstGeom>
        </p:spPr>
      </p:pic>
      <p:sp>
        <p:nvSpPr>
          <p:cNvPr id="9" name="TextBox 8"/>
          <p:cNvSpPr txBox="1"/>
          <p:nvPr/>
        </p:nvSpPr>
        <p:spPr>
          <a:xfrm>
            <a:off x="6841525" y="6510092"/>
            <a:ext cx="5350475" cy="276999"/>
          </a:xfrm>
          <a:prstGeom prst="rect">
            <a:avLst/>
          </a:prstGeom>
          <a:noFill/>
        </p:spPr>
        <p:txBody>
          <a:bodyPr wrap="square" rtlCol="0">
            <a:spAutoFit/>
          </a:bodyPr>
          <a:lstStyle/>
          <a:p>
            <a:r>
              <a:rPr lang="en-US" sz="1200" i="1" dirty="0">
                <a:latin typeface="Hiragino Kaku Gothic ProN W3" charset="-128"/>
              </a:rPr>
              <a:t>J.S. Bach, Keyboard Partita no. 4 in D Major, BWV 828, </a:t>
            </a:r>
            <a:r>
              <a:rPr lang="en-US" sz="1200" i="1" dirty="0" err="1" smtClean="0">
                <a:latin typeface="Hiragino Kaku Gothic ProN W3" charset="-128"/>
              </a:rPr>
              <a:t>Ouverture</a:t>
            </a:r>
            <a:endParaRPr lang="en-US" sz="1200" i="1" dirty="0">
              <a:latin typeface="Hiragino Kaku Gothic ProN W3" charset="-128"/>
            </a:endParaRPr>
          </a:p>
        </p:txBody>
      </p:sp>
      <p:sp>
        <p:nvSpPr>
          <p:cNvPr id="10" name="TextBox 9"/>
          <p:cNvSpPr txBox="1"/>
          <p:nvPr/>
        </p:nvSpPr>
        <p:spPr>
          <a:xfrm>
            <a:off x="2104725" y="4631214"/>
            <a:ext cx="902043" cy="646331"/>
          </a:xfrm>
          <a:prstGeom prst="rect">
            <a:avLst/>
          </a:prstGeom>
          <a:noFill/>
        </p:spPr>
        <p:txBody>
          <a:bodyPr wrap="square" rtlCol="0">
            <a:spAutoFit/>
          </a:bodyPr>
          <a:lstStyle/>
          <a:p>
            <a:pPr algn="ctr"/>
            <a:r>
              <a:rPr lang="en-US" dirty="0" smtClean="0">
                <a:latin typeface="Hiragino Kaku Gothic ProN W3" charset="-128"/>
              </a:rPr>
              <a:t>SAME PITCH</a:t>
            </a:r>
            <a:endParaRPr lang="en-US" dirty="0">
              <a:latin typeface="Hiragino Kaku Gothic ProN W3" charset="-128"/>
            </a:endParaRPr>
          </a:p>
        </p:txBody>
      </p:sp>
      <p:cxnSp>
        <p:nvCxnSpPr>
          <p:cNvPr id="12" name="Straight Arrow Connector 11"/>
          <p:cNvCxnSpPr>
            <a:stCxn id="10" idx="1"/>
          </p:cNvCxnSpPr>
          <p:nvPr/>
        </p:nvCxnSpPr>
        <p:spPr>
          <a:xfrm flipH="1" flipV="1">
            <a:off x="1572570" y="4774686"/>
            <a:ext cx="532155" cy="17969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a:off x="1968500" y="4954380"/>
            <a:ext cx="136225" cy="2175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V="1">
            <a:off x="3006768" y="4864534"/>
            <a:ext cx="390482" cy="8984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p:cNvCxnSpPr>
          <p:nvPr/>
        </p:nvCxnSpPr>
        <p:spPr>
          <a:xfrm>
            <a:off x="3006768" y="4954380"/>
            <a:ext cx="968332" cy="39232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982465" y="4341278"/>
            <a:ext cx="902043" cy="646331"/>
          </a:xfrm>
          <a:prstGeom prst="rect">
            <a:avLst/>
          </a:prstGeom>
          <a:noFill/>
        </p:spPr>
        <p:txBody>
          <a:bodyPr wrap="square" rtlCol="0">
            <a:spAutoFit/>
          </a:bodyPr>
          <a:lstStyle/>
          <a:p>
            <a:pPr algn="ctr"/>
            <a:r>
              <a:rPr lang="en-US" dirty="0" smtClean="0">
                <a:latin typeface="Hiragino Kaku Gothic ProN W3" charset="-128"/>
              </a:rPr>
              <a:t>SAME PITCH</a:t>
            </a:r>
            <a:endParaRPr lang="en-US" dirty="0">
              <a:latin typeface="Hiragino Kaku Gothic ProN W3" charset="-128"/>
            </a:endParaRPr>
          </a:p>
        </p:txBody>
      </p:sp>
      <p:cxnSp>
        <p:nvCxnSpPr>
          <p:cNvPr id="30" name="Straight Arrow Connector 29"/>
          <p:cNvCxnSpPr/>
          <p:nvPr/>
        </p:nvCxnSpPr>
        <p:spPr>
          <a:xfrm flipV="1">
            <a:off x="8773886" y="4102918"/>
            <a:ext cx="1869014" cy="628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773886" y="4731912"/>
            <a:ext cx="1208314" cy="32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par>
                                <p:cTn id="25" presetID="9"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dissolv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7"/>
                    </p:tgtEl>
                  </p:cond>
                </p:stCondLst>
                <p:endSync evt="end" delay="0">
                  <p:rtn val="all"/>
                </p:endSync>
                <p:childTnLst>
                  <p:par>
                    <p:cTn id="50" fill="hold">
                      <p:stCondLst>
                        <p:cond delay="0"/>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23776" fill="hold"/>
                                        <p:tgtEl>
                                          <p:spTgt spid="7"/>
                                        </p:tgtEl>
                                      </p:cBhvr>
                                    </p:cmd>
                                  </p:childTnLst>
                                </p:cTn>
                              </p:par>
                            </p:childTnLst>
                          </p:cTn>
                        </p:par>
                      </p:childTnLst>
                    </p:cTn>
                  </p:par>
                </p:childTnLst>
              </p:cTn>
              <p:nextCondLst>
                <p:cond evt="onClick" delay="0">
                  <p:tgtEl>
                    <p:spTgt spid="7"/>
                  </p:tgtEl>
                </p:cond>
              </p:nextCondLst>
            </p:seq>
            <p:audio>
              <p:cMediaNode vol="80000">
                <p:cTn id="54" fill="hold" display="0">
                  <p:stCondLst>
                    <p:cond delay="indefinite"/>
                  </p:stCondLst>
                  <p:endCondLst>
                    <p:cond evt="onStopAudio" delay="0">
                      <p:tgtEl>
                        <p:sldTgt/>
                      </p:tgtEl>
                    </p:cond>
                  </p:endCondLst>
                </p:cTn>
                <p:tgtEl>
                  <p:spTgt spid="7"/>
                </p:tgtEl>
              </p:cMediaNode>
            </p:audio>
          </p:childTnLst>
        </p:cTn>
      </p:par>
    </p:tnLst>
    <p:bldLst>
      <p:bldP spid="9" grpId="0"/>
      <p:bldP spid="10"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on the Staff</a:t>
            </a:r>
            <a:endParaRPr lang="en-US" dirty="0"/>
          </a:p>
        </p:txBody>
      </p:sp>
      <p:sp>
        <p:nvSpPr>
          <p:cNvPr id="3" name="Content Placeholder 2"/>
          <p:cNvSpPr>
            <a:spLocks noGrp="1"/>
          </p:cNvSpPr>
          <p:nvPr>
            <p:ph idx="1"/>
          </p:nvPr>
        </p:nvSpPr>
        <p:spPr/>
        <p:txBody>
          <a:bodyPr/>
          <a:lstStyle/>
          <a:p>
            <a:r>
              <a:rPr lang="en-US" dirty="0" smtClean="0"/>
              <a:t>There are a ton more clefs:</a:t>
            </a:r>
          </a:p>
          <a:p>
            <a:pPr lvl="1"/>
            <a:r>
              <a:rPr lang="en-US" dirty="0" smtClean="0"/>
              <a:t>Here are some, that you don’t need to worry about: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5992"/>
            <a:ext cx="12192000" cy="18855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311" y="4794954"/>
            <a:ext cx="3051089" cy="1920686"/>
          </a:xfrm>
          <a:prstGeom prst="rect">
            <a:avLst/>
          </a:prstGeom>
        </p:spPr>
      </p:pic>
    </p:spTree>
    <p:extLst>
      <p:ext uri="{BB962C8B-B14F-4D97-AF65-F5344CB8AC3E}">
        <p14:creationId xmlns:p14="http://schemas.microsoft.com/office/powerpoint/2010/main" val="12966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par>
                                <p:cTn id="15" presetID="3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a:t>
            </a:r>
            <a:endParaRPr lang="en-US" dirty="0"/>
          </a:p>
        </p:txBody>
      </p:sp>
      <p:sp>
        <p:nvSpPr>
          <p:cNvPr id="3" name="Content Placeholder 2"/>
          <p:cNvSpPr>
            <a:spLocks noGrp="1"/>
          </p:cNvSpPr>
          <p:nvPr>
            <p:ph idx="1"/>
          </p:nvPr>
        </p:nvSpPr>
        <p:spPr/>
        <p:txBody>
          <a:bodyPr/>
          <a:lstStyle/>
          <a:p>
            <a:r>
              <a:rPr lang="en-US" b="1" u="sng" dirty="0" smtClean="0"/>
              <a:t>Scale</a:t>
            </a:r>
            <a:r>
              <a:rPr lang="en-US" dirty="0" smtClean="0"/>
              <a:t>: a specific set of musical notes ordered by pitch</a:t>
            </a:r>
          </a:p>
          <a:p>
            <a:pPr lvl="1"/>
            <a:r>
              <a:rPr lang="en-US" dirty="0" smtClean="0"/>
              <a:t>Ordered by increasing pitch	=	ascending scale</a:t>
            </a:r>
          </a:p>
          <a:p>
            <a:pPr lvl="1"/>
            <a:r>
              <a:rPr lang="en-US" dirty="0" smtClean="0"/>
              <a:t>Ordered by decreasing pitch	=	descending scale</a:t>
            </a:r>
          </a:p>
          <a:p>
            <a:r>
              <a:rPr lang="en-US" dirty="0" smtClean="0"/>
              <a:t>A scale can be made up of any pitches, but we will focus on major and minor scales.</a:t>
            </a:r>
          </a:p>
          <a:p>
            <a:pPr lvl="1"/>
            <a:r>
              <a:rPr lang="en-US" dirty="0" smtClean="0"/>
              <a:t>These scales form the basis of </a:t>
            </a:r>
            <a:r>
              <a:rPr lang="en-US" b="1" u="sng" dirty="0" smtClean="0"/>
              <a:t>tonal harmony</a:t>
            </a:r>
            <a:r>
              <a:rPr lang="en-US" b="1" dirty="0"/>
              <a:t>.</a:t>
            </a:r>
            <a:endParaRPr lang="en-US" b="1" dirty="0" smtClean="0"/>
          </a:p>
          <a:p>
            <a:pPr lvl="2"/>
            <a:r>
              <a:rPr lang="en-US" dirty="0" smtClean="0"/>
              <a:t>What do we mean by tonal????</a:t>
            </a:r>
          </a:p>
          <a:p>
            <a:pPr lvl="3"/>
            <a:r>
              <a:rPr lang="en-US" dirty="0" smtClean="0"/>
              <a:t>We mean something rather specific </a:t>
            </a:r>
            <a:r>
              <a:rPr lang="mr-IN" dirty="0" smtClean="0"/>
              <a:t>…………………………………</a:t>
            </a:r>
            <a:r>
              <a:rPr lang="en-US" dirty="0" smtClean="0"/>
              <a:t>&gt;</a:t>
            </a:r>
          </a:p>
          <a:p>
            <a:pPr lvl="2"/>
            <a:endParaRPr lang="en-US" dirty="0"/>
          </a:p>
        </p:txBody>
      </p:sp>
    </p:spTree>
    <p:extLst>
      <p:ext uri="{BB962C8B-B14F-4D97-AF65-F5344CB8AC3E}">
        <p14:creationId xmlns:p14="http://schemas.microsoft.com/office/powerpoint/2010/main" val="175568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22029"/>
            <a:ext cx="12192000" cy="6646985"/>
          </a:xfrm>
        </p:spPr>
        <p:txBody>
          <a:bodyPr>
            <a:normAutofit fontScale="62500" lnSpcReduction="20000"/>
          </a:bodyPr>
          <a:lstStyle/>
          <a:p>
            <a:pPr>
              <a:lnSpc>
                <a:spcPct val="170000"/>
              </a:lnSpc>
            </a:pPr>
            <a:r>
              <a:rPr lang="en-US" b="1" u="sng" dirty="0" smtClean="0"/>
              <a:t>Tonal Harmony </a:t>
            </a:r>
            <a:r>
              <a:rPr lang="en-US" dirty="0"/>
              <a:t>refers to the harmonic style of music composed during the period from about 1650 to about 1900. his would include such composers as Purcell, Bach, Handel, Haydn, Mozart, Beethoven, Schubert, Schumann, Wagner, Brahms, Tchaikovsky, and all their contemporaries.</a:t>
            </a:r>
          </a:p>
          <a:p>
            <a:pPr>
              <a:lnSpc>
                <a:spcPct val="170000"/>
              </a:lnSpc>
            </a:pPr>
            <a:r>
              <a:rPr lang="en-US" dirty="0"/>
              <a:t>Much of today’s popular music is based on tonal harmony, just as Bach’s music was, which means that both types have a good deal in </a:t>
            </a:r>
            <a:r>
              <a:rPr lang="en-US" dirty="0" smtClean="0"/>
              <a:t>common</a:t>
            </a:r>
          </a:p>
          <a:p>
            <a:pPr>
              <a:lnSpc>
                <a:spcPct val="170000"/>
              </a:lnSpc>
            </a:pPr>
            <a:r>
              <a:rPr lang="en-US" b="1" u="sng" dirty="0" smtClean="0"/>
              <a:t>1</a:t>
            </a:r>
            <a:r>
              <a:rPr lang="en-US" b="1" u="sng" baseline="30000" dirty="0" smtClean="0"/>
              <a:t>st</a:t>
            </a:r>
            <a:r>
              <a:rPr lang="en-US" dirty="0" smtClean="0"/>
              <a:t>, </a:t>
            </a:r>
            <a:r>
              <a:rPr lang="en-US" dirty="0"/>
              <a:t>both make use of a </a:t>
            </a:r>
            <a:r>
              <a:rPr lang="en-US" sz="3200" b="1" u="sng" dirty="0" smtClean="0"/>
              <a:t>tonal center</a:t>
            </a:r>
            <a:r>
              <a:rPr lang="en-US" dirty="0"/>
              <a:t>, a pitch </a:t>
            </a:r>
            <a:r>
              <a:rPr lang="en-US" dirty="0" smtClean="0"/>
              <a:t>class </a:t>
            </a:r>
            <a:r>
              <a:rPr lang="en-US" dirty="0"/>
              <a:t>that provides a center of </a:t>
            </a:r>
            <a:r>
              <a:rPr lang="en-US" dirty="0" smtClean="0"/>
              <a:t>gravity.</a:t>
            </a:r>
          </a:p>
          <a:p>
            <a:pPr>
              <a:lnSpc>
                <a:spcPct val="170000"/>
              </a:lnSpc>
            </a:pPr>
            <a:r>
              <a:rPr lang="en-US" b="1" u="sng" dirty="0" smtClean="0"/>
              <a:t>2</a:t>
            </a:r>
            <a:r>
              <a:rPr lang="en-US" b="1" u="sng" baseline="30000" dirty="0" smtClean="0"/>
              <a:t>nd</a:t>
            </a:r>
            <a:r>
              <a:rPr lang="en-US" dirty="0" smtClean="0"/>
              <a:t>, </a:t>
            </a:r>
            <a:r>
              <a:rPr lang="en-US" dirty="0"/>
              <a:t>both types of music make use almost exclusively of </a:t>
            </a:r>
            <a:r>
              <a:rPr lang="en-US" sz="3200" b="1" u="sng" dirty="0"/>
              <a:t>major and minor scales</a:t>
            </a:r>
            <a:r>
              <a:rPr lang="en-US" i="1" dirty="0"/>
              <a:t>. </a:t>
            </a:r>
            <a:endParaRPr lang="en-US" i="1" dirty="0" smtClean="0"/>
          </a:p>
          <a:p>
            <a:pPr>
              <a:lnSpc>
                <a:spcPct val="170000"/>
              </a:lnSpc>
            </a:pPr>
            <a:r>
              <a:rPr lang="en-US" b="1" u="sng" dirty="0" smtClean="0"/>
              <a:t>3</a:t>
            </a:r>
            <a:r>
              <a:rPr lang="en-US" b="1" u="sng" baseline="30000" dirty="0" smtClean="0"/>
              <a:t>rd</a:t>
            </a:r>
            <a:r>
              <a:rPr lang="en-US" dirty="0" smtClean="0"/>
              <a:t>, </a:t>
            </a:r>
            <a:r>
              <a:rPr lang="en-US" dirty="0"/>
              <a:t>both use chords that are tertian in structure. Tertian means “built of thirds,” so a </a:t>
            </a:r>
            <a:r>
              <a:rPr lang="en-US" sz="3200" b="1" u="sng" dirty="0"/>
              <a:t>tertian chord</a:t>
            </a:r>
            <a:r>
              <a:rPr lang="en-US" dirty="0"/>
              <a:t> might be C–E–G, a non- tertian one C–F–B</a:t>
            </a:r>
            <a:r>
              <a:rPr lang="en-US" dirty="0" smtClean="0"/>
              <a:t>.</a:t>
            </a:r>
          </a:p>
          <a:p>
            <a:pPr>
              <a:lnSpc>
                <a:spcPct val="170000"/>
              </a:lnSpc>
            </a:pPr>
            <a:r>
              <a:rPr lang="en-US" b="1" u="sng" dirty="0" smtClean="0"/>
              <a:t>4</a:t>
            </a:r>
            <a:r>
              <a:rPr lang="en-US" b="1" u="sng" baseline="30000" dirty="0" smtClean="0"/>
              <a:t>th</a:t>
            </a:r>
            <a:r>
              <a:rPr lang="en-US" dirty="0" smtClean="0"/>
              <a:t>, </a:t>
            </a:r>
            <a:r>
              <a:rPr lang="en-US" i="1" dirty="0"/>
              <a:t>and very important</a:t>
            </a:r>
            <a:r>
              <a:rPr lang="en-US" dirty="0"/>
              <a:t>, is that the chords built on the various scale degrees relate to one another and to the tonal center in fairly complex ways. Because each chord tends to have more or less standard roles, or functions, within a key, this </a:t>
            </a:r>
            <a:r>
              <a:rPr lang="en-US" dirty="0" smtClean="0"/>
              <a:t>characteristic </a:t>
            </a:r>
            <a:r>
              <a:rPr lang="en-US" dirty="0"/>
              <a:t>is sometimes referred to as </a:t>
            </a:r>
            <a:r>
              <a:rPr lang="en-US" sz="3200" b="1" u="sng" dirty="0"/>
              <a:t>functional </a:t>
            </a:r>
            <a:r>
              <a:rPr lang="en-US" sz="3200" b="1" u="sng" dirty="0" smtClean="0"/>
              <a:t>harmony</a:t>
            </a:r>
            <a:r>
              <a:rPr lang="en-US" dirty="0" smtClean="0"/>
              <a:t>.</a:t>
            </a:r>
            <a:endParaRPr lang="en-US" dirty="0"/>
          </a:p>
        </p:txBody>
      </p:sp>
    </p:spTree>
    <p:extLst>
      <p:ext uri="{BB962C8B-B14F-4D97-AF65-F5344CB8AC3E}">
        <p14:creationId xmlns:p14="http://schemas.microsoft.com/office/powerpoint/2010/main" val="21564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1780</Words>
  <Application>Microsoft Macintosh PowerPoint</Application>
  <PresentationFormat>Widescreen</PresentationFormat>
  <Paragraphs>219</Paragraphs>
  <Slides>33</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Helvetica Light</vt:lpstr>
      <vt:lpstr>Hiragino Kaku Gothic ProN W3</vt:lpstr>
      <vt:lpstr>Mangal</vt:lpstr>
      <vt:lpstr>Arial</vt:lpstr>
      <vt:lpstr>Office Theme</vt:lpstr>
      <vt:lpstr>Chapter 1 Elements of Pitch</vt:lpstr>
      <vt:lpstr>The Keyboard and Octave Registers </vt:lpstr>
      <vt:lpstr>Octave Register</vt:lpstr>
      <vt:lpstr>Notation on the Staff</vt:lpstr>
      <vt:lpstr>Notation on the Staff</vt:lpstr>
      <vt:lpstr>Notation on the Staff</vt:lpstr>
      <vt:lpstr>Notation on the Staff</vt:lpstr>
      <vt:lpstr>Scales</vt:lpstr>
      <vt:lpstr>PowerPoint Presentation</vt:lpstr>
      <vt:lpstr>OK… Back to Scales</vt:lpstr>
      <vt:lpstr>Major Scales</vt:lpstr>
      <vt:lpstr>Accidentals</vt:lpstr>
      <vt:lpstr>Accidentals</vt:lpstr>
      <vt:lpstr>Key Signatures</vt:lpstr>
      <vt:lpstr>Key Signatures</vt:lpstr>
      <vt:lpstr>Key Signatures</vt:lpstr>
      <vt:lpstr>Circle of Fifths</vt:lpstr>
      <vt:lpstr>Key Signatures &amp; You</vt:lpstr>
      <vt:lpstr>More Scales: The Minors</vt:lpstr>
      <vt:lpstr>Minor Scales</vt:lpstr>
      <vt:lpstr>Minor Key Signatures</vt:lpstr>
      <vt:lpstr>All the Key Signatures</vt:lpstr>
      <vt:lpstr>Scale Degree Names</vt:lpstr>
      <vt:lpstr>Intervals</vt:lpstr>
      <vt:lpstr>Intervals</vt:lpstr>
      <vt:lpstr>Interval Modifiers</vt:lpstr>
      <vt:lpstr>Interval Modifiers</vt:lpstr>
      <vt:lpstr>Augmented and Diminished Intervals</vt:lpstr>
      <vt:lpstr>More on Intervals</vt:lpstr>
      <vt:lpstr>Inversion of Intervals</vt:lpstr>
      <vt:lpstr>Consonant and Dissonant Harmonic Intervals</vt:lpstr>
      <vt:lpstr>Intervals &amp; You</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Elements of Pitch</dc:title>
  <dc:creator>Sam Wells</dc:creator>
  <cp:lastModifiedBy>Wells, Sam</cp:lastModifiedBy>
  <cp:revision>33</cp:revision>
  <dcterms:created xsi:type="dcterms:W3CDTF">2017-01-22T23:40:00Z</dcterms:created>
  <dcterms:modified xsi:type="dcterms:W3CDTF">2017-12-31T21:02:15Z</dcterms:modified>
</cp:coreProperties>
</file>